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1" r:id="rId2"/>
    <p:sldId id="283" r:id="rId3"/>
    <p:sldId id="287" r:id="rId4"/>
    <p:sldId id="288" r:id="rId5"/>
    <p:sldId id="289" r:id="rId6"/>
    <p:sldId id="282" r:id="rId7"/>
    <p:sldId id="285" r:id="rId8"/>
    <p:sldId id="29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070"/>
    <a:srgbClr val="BBB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9" autoAdjust="0"/>
    <p:restoredTop sz="82114"/>
  </p:normalViewPr>
  <p:slideViewPr>
    <p:cSldViewPr snapToGrid="0">
      <p:cViewPr varScale="1">
        <p:scale>
          <a:sx n="100" d="100"/>
          <a:sy n="100" d="100"/>
        </p:scale>
        <p:origin x="10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84CAE-3A57-304C-B1A2-A04AEE127DCA}" type="datetimeFigureOut">
              <a:rPr kumimoji="1" lang="zh-TW" altLang="en-US" smtClean="0"/>
              <a:t>2022/9/19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A4522-1796-3344-BBAF-2E5A1DFD79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43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kumimoji="1" lang="zh-TW" altLang="en-US" dirty="0" smtClean="0"/>
              <a:t>因為想練習排版，這次小專所有內容都是以</a:t>
            </a:r>
            <a:r>
              <a:rPr kumimoji="1" lang="en-US" altLang="zh-TW" dirty="0" smtClean="0"/>
              <a:t>CSS3</a:t>
            </a:r>
            <a:r>
              <a:rPr kumimoji="1" lang="zh-TW" altLang="en-US" dirty="0" smtClean="0"/>
              <a:t>製作，部分動態效果使用到</a:t>
            </a:r>
            <a:r>
              <a:rPr kumimoji="1" lang="en-US" altLang="zh-TW" dirty="0" smtClean="0"/>
              <a:t>JavaScript</a:t>
            </a:r>
          </a:p>
          <a:p>
            <a:pPr marL="171450" indent="-171450">
              <a:buFont typeface="Arial" charset="0"/>
              <a:buChar char="•"/>
            </a:pPr>
            <a:r>
              <a:rPr kumimoji="1" lang="zh-TW" altLang="en-US" dirty="0" smtClean="0"/>
              <a:t>搜集的素材圖不一定符合需求，使用</a:t>
            </a:r>
            <a:r>
              <a:rPr kumimoji="1" lang="en-US" altLang="zh-TW" dirty="0" smtClean="0"/>
              <a:t>Photoshop</a:t>
            </a:r>
            <a:r>
              <a:rPr kumimoji="1" lang="zh-TW" altLang="en-US" dirty="0" smtClean="0"/>
              <a:t>修改素材圖檔的解析度與大小</a:t>
            </a:r>
            <a:endParaRPr kumimoji="1" lang="en-US" altLang="zh-TW" dirty="0" smtClean="0"/>
          </a:p>
          <a:p>
            <a:pPr marL="171450" indent="-171450">
              <a:buFont typeface="Arial" charset="0"/>
              <a:buChar char="•"/>
            </a:pPr>
            <a:r>
              <a:rPr kumimoji="1" lang="zh-TW" altLang="en-US" dirty="0" smtClean="0"/>
              <a:t>字體和部份</a:t>
            </a:r>
            <a:r>
              <a:rPr kumimoji="1" lang="en-US" altLang="zh-TW" dirty="0" smtClean="0"/>
              <a:t>icon</a:t>
            </a:r>
            <a:r>
              <a:rPr kumimoji="1" lang="zh-TW" altLang="en-US" dirty="0" smtClean="0"/>
              <a:t>是使用</a:t>
            </a:r>
            <a:r>
              <a:rPr kumimoji="1" lang="en-US" altLang="zh-TW" dirty="0" smtClean="0"/>
              <a:t>Google</a:t>
            </a:r>
            <a:r>
              <a:rPr kumimoji="1" lang="en-US" altLang="zh-TW" baseline="0" dirty="0" smtClean="0"/>
              <a:t> Font</a:t>
            </a:r>
            <a:r>
              <a:rPr kumimoji="1" lang="zh-TW" altLang="en-US" baseline="0" dirty="0" smtClean="0"/>
              <a:t>，大部分的</a:t>
            </a:r>
            <a:r>
              <a:rPr kumimoji="1" lang="en-US" altLang="zh-TW" baseline="0" dirty="0" smtClean="0"/>
              <a:t>icon</a:t>
            </a:r>
            <a:r>
              <a:rPr kumimoji="1" lang="zh-TW" altLang="en-US" baseline="0" dirty="0" smtClean="0"/>
              <a:t>則來自</a:t>
            </a:r>
            <a:r>
              <a:rPr kumimoji="1" lang="en-US" altLang="zh-TW" baseline="0" dirty="0" smtClean="0"/>
              <a:t>Font Awesome</a:t>
            </a:r>
            <a:r>
              <a:rPr kumimoji="1" lang="zh-TW" altLang="en-US" dirty="0" smtClean="0"/>
              <a:t>，目前</a:t>
            </a:r>
            <a:r>
              <a:rPr kumimoji="1" lang="en-US" altLang="zh-TW" dirty="0" smtClean="0"/>
              <a:t>icon</a:t>
            </a:r>
            <a:r>
              <a:rPr kumimoji="1" lang="zh-TW" altLang="en-US" dirty="0" smtClean="0"/>
              <a:t>方面，覺得</a:t>
            </a:r>
            <a:r>
              <a:rPr kumimoji="1" lang="en-US" altLang="zh-TW" dirty="0" smtClean="0"/>
              <a:t>Font Awesome</a:t>
            </a:r>
            <a:r>
              <a:rPr kumimoji="1" lang="zh-TW" altLang="en-US" dirty="0" smtClean="0"/>
              <a:t>比</a:t>
            </a:r>
            <a:r>
              <a:rPr kumimoji="1" lang="en-US" altLang="zh-TW" dirty="0" smtClean="0"/>
              <a:t>google</a:t>
            </a:r>
            <a:r>
              <a:rPr kumimoji="1" lang="zh-TW" altLang="en-US" dirty="0" smtClean="0"/>
              <a:t>的更方便。</a:t>
            </a:r>
            <a:endParaRPr kumimoji="1" lang="en-US" altLang="zh-TW" dirty="0" smtClean="0"/>
          </a:p>
          <a:p>
            <a:pPr marL="171450" indent="-171450">
              <a:buFont typeface="Arial" charset="0"/>
              <a:buChar char="•"/>
            </a:pPr>
            <a:r>
              <a:rPr kumimoji="1" lang="zh-TW" altLang="en-US" dirty="0" smtClean="0"/>
              <a:t>便於後續優化小專時可繼續使用，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A4522-1796-3344-BBAF-2E5A1DFD79B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081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我的小專主題是以朋友家裡的貝果烘焙坊做品牌網站設計</a:t>
            </a:r>
            <a:endParaRPr kumimoji="1" lang="en-US" altLang="zh-TW" dirty="0" smtClean="0"/>
          </a:p>
          <a:p>
            <a:r>
              <a:rPr kumimoji="1" lang="zh-TW" altLang="en-US" dirty="0" smtClean="0"/>
              <a:t>我的時間線分為＿＿個接段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第一階段是</a:t>
            </a:r>
            <a:r>
              <a:rPr kumimoji="1" lang="en-US" altLang="zh-TW" dirty="0" smtClean="0"/>
              <a:t>【</a:t>
            </a:r>
            <a:r>
              <a:rPr kumimoji="1" lang="zh-TW" altLang="en-US" dirty="0" smtClean="0"/>
              <a:t>了解使用需求</a:t>
            </a:r>
            <a:r>
              <a:rPr kumimoji="1" lang="en-US" altLang="zh-TW" dirty="0" smtClean="0"/>
              <a:t>】</a:t>
            </a:r>
          </a:p>
          <a:p>
            <a:r>
              <a:rPr kumimoji="1" lang="zh-TW" altLang="en-US" dirty="0" smtClean="0"/>
              <a:t>這次的網站是以品牌的官方網站及商品呈現為主，主要功能是將品牌訊息傳達給消費者，所以會比較著重在訊息公告。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A4522-1796-3344-BBAF-2E5A1DFD79B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526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第二階段是</a:t>
            </a:r>
            <a:r>
              <a:rPr kumimoji="1" lang="en-US" altLang="zh-TW" dirty="0" smtClean="0"/>
              <a:t>【</a:t>
            </a:r>
            <a:r>
              <a:rPr kumimoji="1" lang="zh-TW" altLang="en-US" dirty="0" smtClean="0"/>
              <a:t>資料搜集</a:t>
            </a:r>
            <a:r>
              <a:rPr kumimoji="1" lang="en-US" altLang="zh-TW" dirty="0" smtClean="0"/>
              <a:t>】</a:t>
            </a:r>
          </a:p>
          <a:p>
            <a:r>
              <a:rPr kumimoji="1" lang="zh-TW" altLang="en-US" dirty="0" smtClean="0"/>
              <a:t>我瀏覽了一些食品品牌的官方網站，根據使用者想要的呈現方式，參考網站頁面佈局。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第三階段是</a:t>
            </a:r>
            <a:r>
              <a:rPr kumimoji="1" lang="en-US" altLang="zh-TW" dirty="0" smtClean="0"/>
              <a:t>【</a:t>
            </a:r>
            <a:r>
              <a:rPr kumimoji="1" lang="zh-TW" altLang="en-US" dirty="0" smtClean="0"/>
              <a:t>視覺設計</a:t>
            </a:r>
            <a:r>
              <a:rPr kumimoji="1" lang="en-US" altLang="zh-TW" dirty="0" smtClean="0"/>
              <a:t>】</a:t>
            </a:r>
          </a:p>
          <a:p>
            <a:r>
              <a:rPr kumimoji="1" lang="zh-TW" altLang="en-US" dirty="0" smtClean="0"/>
              <a:t>品牌是日式貝果，所以依照他們的</a:t>
            </a:r>
            <a:r>
              <a:rPr kumimoji="1" lang="en-US" altLang="zh-TW" dirty="0" smtClean="0"/>
              <a:t>logo</a:t>
            </a:r>
            <a:r>
              <a:rPr kumimoji="1" lang="zh-TW" altLang="en-US" dirty="0" smtClean="0"/>
              <a:t>、食物色調等等規劃網站的設計風格和使用元素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第四階段是</a:t>
            </a:r>
            <a:r>
              <a:rPr kumimoji="1" lang="en-US" altLang="zh-TW" dirty="0" smtClean="0"/>
              <a:t>【</a:t>
            </a:r>
            <a:r>
              <a:rPr kumimoji="1" lang="zh-TW" altLang="en-US" dirty="0" smtClean="0"/>
              <a:t>網頁切版</a:t>
            </a:r>
            <a:r>
              <a:rPr kumimoji="1" lang="en-US" altLang="zh-TW" dirty="0" smtClean="0"/>
              <a:t>】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latin typeface="Heiti TC Light" charset="-120"/>
                <a:ea typeface="Heiti TC Light" charset="-120"/>
                <a:cs typeface="Heiti TC Light" charset="-120"/>
              </a:rPr>
              <a:t>規劃好想要的網站視覺後，從首頁開始切起，因為還是新手，將每個大段落切成</a:t>
            </a:r>
            <a:r>
              <a:rPr lang="en-US" altLang="zh-TW" sz="1200" dirty="0" smtClean="0">
                <a:latin typeface="Heiti TC Light" charset="-120"/>
                <a:ea typeface="Heiti TC Light" charset="-120"/>
                <a:cs typeface="Heiti TC Light" charset="-120"/>
              </a:rPr>
              <a:t>section</a:t>
            </a:r>
            <a:r>
              <a:rPr lang="zh-TW" altLang="en-US" sz="1200" dirty="0" smtClean="0">
                <a:latin typeface="Heiti TC Light" charset="-120"/>
                <a:ea typeface="Heiti TC Light" charset="-120"/>
                <a:cs typeface="Heiti TC Light" charset="-120"/>
              </a:rPr>
              <a:t>，避免如果有</a:t>
            </a:r>
            <a:r>
              <a:rPr lang="en-US" altLang="zh-TW" sz="1200" dirty="0" smtClean="0">
                <a:latin typeface="Heiti TC Light" charset="-120"/>
                <a:ea typeface="Heiti TC Light" charset="-120"/>
                <a:cs typeface="Heiti TC Light" charset="-120"/>
              </a:rPr>
              <a:t>bug</a:t>
            </a:r>
            <a:r>
              <a:rPr lang="zh-TW" altLang="en-US" sz="1200" dirty="0" smtClean="0">
                <a:latin typeface="Heiti TC Light" charset="-120"/>
                <a:ea typeface="Heiti TC Light" charset="-120"/>
                <a:cs typeface="Heiti TC Light" charset="-120"/>
              </a:rPr>
              <a:t>的話互相影響，確定好外層的寬度後，再由外向內切。</a:t>
            </a:r>
            <a:endParaRPr lang="en-US" altLang="zh-TW" sz="12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A4522-1796-3344-BBAF-2E5A1DFD79B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184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最後是</a:t>
            </a:r>
            <a:r>
              <a:rPr kumimoji="1" lang="en-US" altLang="zh-TW" dirty="0" smtClean="0"/>
              <a:t>【</a:t>
            </a:r>
            <a:r>
              <a:rPr kumimoji="1" lang="zh-TW" altLang="en-US" dirty="0" smtClean="0"/>
              <a:t>功能測試與紀錄</a:t>
            </a:r>
            <a:r>
              <a:rPr kumimoji="1" lang="en-US" altLang="zh-TW" dirty="0" smtClean="0"/>
              <a:t>】</a:t>
            </a:r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其實到中期就有發現剛開始編寫網站的盲點，小專發表完畢後也會持續優化內容。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A4522-1796-3344-BBAF-2E5A1DFD79B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339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A4522-1796-3344-BBAF-2E5A1DFD79B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5359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畢竟是販售商品的網站，後續希望能加入購物車功能和加入會員功能。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增加更多動態，以及使用者可互動的環節。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並且重新編寫</a:t>
            </a:r>
            <a:r>
              <a:rPr kumimoji="1" lang="en-US" altLang="zh-TW" dirty="0" smtClean="0"/>
              <a:t>CSS</a:t>
            </a:r>
            <a:r>
              <a:rPr kumimoji="1" lang="zh-TW" altLang="en-US" dirty="0" smtClean="0"/>
              <a:t>通用樣式表，方便後續開發。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A4522-1796-3344-BBAF-2E5A1DFD79B7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532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72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" r="12183"/>
          <a:stretch/>
        </p:blipFill>
        <p:spPr>
          <a:xfrm>
            <a:off x="5306518" y="1064688"/>
            <a:ext cx="6152168" cy="4802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760116" y="4983210"/>
            <a:ext cx="2724150" cy="88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chemeClr val="accent4">
                    <a:lumMod val="50000"/>
                  </a:schemeClr>
                </a:solidFill>
                <a:latin typeface="Heiti TC Medium" charset="-120"/>
                <a:ea typeface="Heiti TC Medium" charset="-120"/>
                <a:cs typeface="Heiti TC Medium" charset="-120"/>
              </a:rPr>
              <a:t>小專發表</a:t>
            </a:r>
            <a:endParaRPr lang="en-US" altLang="zh-TW" b="1" dirty="0" smtClean="0">
              <a:solidFill>
                <a:schemeClr val="accent4">
                  <a:lumMod val="50000"/>
                </a:schemeClr>
              </a:solidFill>
              <a:latin typeface="Heiti TC Medium" charset="-120"/>
              <a:ea typeface="Heiti TC Medium" charset="-120"/>
              <a:cs typeface="Heiti TC Medium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chemeClr val="accent4">
                    <a:lumMod val="50000"/>
                  </a:schemeClr>
                </a:solidFill>
                <a:latin typeface="Heiti TC Medium" charset="-120"/>
                <a:ea typeface="Heiti TC Medium" charset="-120"/>
                <a:cs typeface="Heiti TC Medium" charset="-120"/>
              </a:rPr>
              <a:t>報告人：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Heiti TC Medium" charset="-120"/>
                <a:ea typeface="Heiti TC Medium" charset="-120"/>
                <a:cs typeface="Heiti TC Medium" charset="-120"/>
              </a:rPr>
              <a:t>14</a:t>
            </a:r>
            <a:r>
              <a:rPr lang="zh-TW" altLang="en-US" b="1" dirty="0" smtClean="0">
                <a:solidFill>
                  <a:schemeClr val="accent4">
                    <a:lumMod val="50000"/>
                  </a:schemeClr>
                </a:solidFill>
                <a:latin typeface="Heiti TC Medium" charset="-120"/>
                <a:ea typeface="Heiti TC Medium" charset="-120"/>
                <a:cs typeface="Heiti TC Medium" charset="-120"/>
              </a:rPr>
              <a:t>號</a:t>
            </a:r>
            <a:r>
              <a:rPr lang="en-US" altLang="zh-TW" b="1" dirty="0" smtClean="0">
                <a:solidFill>
                  <a:schemeClr val="accent4">
                    <a:lumMod val="50000"/>
                  </a:schemeClr>
                </a:solidFill>
                <a:latin typeface="Heiti TC Medium" charset="-120"/>
                <a:ea typeface="Heiti TC Medium" charset="-120"/>
                <a:cs typeface="Heiti TC Medium" charset="-120"/>
              </a:rPr>
              <a:t>  </a:t>
            </a:r>
            <a:r>
              <a:rPr lang="zh-TW" altLang="en-US" b="1" dirty="0" smtClean="0">
                <a:solidFill>
                  <a:schemeClr val="accent4">
                    <a:lumMod val="50000"/>
                  </a:schemeClr>
                </a:solidFill>
                <a:latin typeface="Heiti TC Medium" charset="-120"/>
                <a:ea typeface="Heiti TC Medium" charset="-120"/>
                <a:cs typeface="Heiti TC Medium" charset="-120"/>
              </a:rPr>
              <a:t>劉孟茹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Heiti TC Medium" charset="-120"/>
              <a:ea typeface="Heiti TC Medium" charset="-120"/>
              <a:cs typeface="Heiti TC Medium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75C9F3B-1632-4D68-2E87-74D640AA8994}"/>
              </a:ext>
            </a:extLst>
          </p:cNvPr>
          <p:cNvSpPr txBox="1"/>
          <p:nvPr/>
        </p:nvSpPr>
        <p:spPr>
          <a:xfrm>
            <a:off x="8731250" y="6072515"/>
            <a:ext cx="2724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Adobe Caslon Pro" panose="0205050205050A020403" pitchFamily="18" charset="0"/>
                <a:ea typeface="Roboto Bold" panose="02000000000000000000" pitchFamily="2" charset="0"/>
                <a:cs typeface="Poppins SemiBold" panose="00000700000000000000" pitchFamily="2" charset="0"/>
              </a:rPr>
              <a:t> 19 September </a:t>
            </a:r>
            <a:r>
              <a:rPr lang="en-US" sz="1100" dirty="0">
                <a:latin typeface="Adobe Caslon Pro" panose="0205050205050A020403" pitchFamily="18" charset="0"/>
                <a:ea typeface="Roboto Bold" panose="02000000000000000000" pitchFamily="2" charset="0"/>
                <a:cs typeface="Poppins SemiBold" panose="00000700000000000000" pitchFamily="2" charset="0"/>
              </a:rPr>
              <a:t>2022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4" y="464723"/>
            <a:ext cx="2187022" cy="6573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06518" y="1064688"/>
            <a:ext cx="6148882" cy="4802452"/>
          </a:xfrm>
          <a:prstGeom prst="rect">
            <a:avLst/>
          </a:prstGeom>
          <a:solidFill>
            <a:srgbClr val="BBBFB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657634" y="2244105"/>
            <a:ext cx="7055137" cy="2246769"/>
            <a:chOff x="803938" y="1819398"/>
            <a:chExt cx="7055137" cy="2246769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A08A3D36-FC10-D50E-0762-1B3176A4435F}"/>
                </a:ext>
              </a:extLst>
            </p:cNvPr>
            <p:cNvSpPr txBox="1"/>
            <p:nvPr/>
          </p:nvSpPr>
          <p:spPr>
            <a:xfrm>
              <a:off x="906420" y="1819398"/>
              <a:ext cx="4662784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5400" b="1" dirty="0">
                  <a:solidFill>
                    <a:schemeClr val="bg2">
                      <a:lumMod val="10000"/>
                    </a:schemeClr>
                  </a:solidFill>
                  <a:latin typeface="LingWai TC Medium" charset="-120"/>
                  <a:ea typeface="LingWai TC Medium" charset="-120"/>
                  <a:cs typeface="LingWai TC Medium" charset="-120"/>
                </a:rPr>
                <a:t>The Sweet Spot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500F631-A2D9-AF30-76EC-603C001800E0}"/>
                </a:ext>
              </a:extLst>
            </p:cNvPr>
            <p:cNvSpPr txBox="1"/>
            <p:nvPr/>
          </p:nvSpPr>
          <p:spPr>
            <a:xfrm>
              <a:off x="803938" y="2742728"/>
              <a:ext cx="7055137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0" b="1" dirty="0" smtClean="0">
                  <a:solidFill>
                    <a:schemeClr val="bg2">
                      <a:lumMod val="10000"/>
                    </a:schemeClr>
                  </a:solidFill>
                  <a:latin typeface="HanziPen TC" charset="-120"/>
                  <a:ea typeface="HanziPen TC" charset="-120"/>
                  <a:cs typeface="HanziPen TC" charset="-120"/>
                </a:rPr>
                <a:t>甜蜜點 烘焙</a:t>
              </a:r>
              <a:endParaRPr lang="en-US" sz="8000" b="1" dirty="0">
                <a:solidFill>
                  <a:schemeClr val="bg2">
                    <a:lumMod val="10000"/>
                  </a:schemeClr>
                </a:solidFill>
                <a:latin typeface="HanziPen TC" charset="-120"/>
                <a:ea typeface="HanziPen TC" charset="-120"/>
                <a:cs typeface="HanziPen TC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2B2061E-B216-582A-2227-AE1FF49AB5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E1B792C-B584-7807-51E6-506E29E2FA7B}"/>
              </a:ext>
            </a:extLst>
          </p:cNvPr>
          <p:cNvSpPr/>
          <p:nvPr/>
        </p:nvSpPr>
        <p:spPr>
          <a:xfrm>
            <a:off x="5956300" y="0"/>
            <a:ext cx="62357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A0EC276-AE7F-6D27-36E7-04A1DBD37D6B}"/>
              </a:ext>
            </a:extLst>
          </p:cNvPr>
          <p:cNvSpPr txBox="1"/>
          <p:nvPr/>
        </p:nvSpPr>
        <p:spPr>
          <a:xfrm>
            <a:off x="604093" y="1324608"/>
            <a:ext cx="5555257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5400" b="1" dirty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使用工具</a:t>
            </a:r>
            <a:endParaRPr lang="en-US" altLang="zh-TW" sz="5400" b="1" dirty="0">
              <a:solidFill>
                <a:schemeClr val="accent4">
                  <a:lumMod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D078292F-128E-E542-26BF-EF24AD08463E}"/>
              </a:ext>
            </a:extLst>
          </p:cNvPr>
          <p:cNvGrpSpPr/>
          <p:nvPr/>
        </p:nvGrpSpPr>
        <p:grpSpPr>
          <a:xfrm>
            <a:off x="604093" y="5833970"/>
            <a:ext cx="3086100" cy="419100"/>
            <a:chOff x="894553" y="5833970"/>
            <a:chExt cx="3086100" cy="419100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94A3FE0-DAC7-526F-79EB-6F4D4998A407}"/>
                </a:ext>
              </a:extLst>
            </p:cNvPr>
            <p:cNvCxnSpPr>
              <a:cxnSpLocks/>
            </p:cNvCxnSpPr>
            <p:nvPr/>
          </p:nvCxnSpPr>
          <p:spPr>
            <a:xfrm>
              <a:off x="894553" y="6253070"/>
              <a:ext cx="308610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E2C8A704-9CE2-93CC-6675-229852D7E946}"/>
                </a:ext>
              </a:extLst>
            </p:cNvPr>
            <p:cNvCxnSpPr>
              <a:cxnSpLocks/>
            </p:cNvCxnSpPr>
            <p:nvPr/>
          </p:nvCxnSpPr>
          <p:spPr>
            <a:xfrm>
              <a:off x="894553" y="5833970"/>
              <a:ext cx="308610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F0E37D0-3181-D610-C101-3A0508B757E7}"/>
                </a:ext>
              </a:extLst>
            </p:cNvPr>
            <p:cNvSpPr txBox="1"/>
            <p:nvPr/>
          </p:nvSpPr>
          <p:spPr>
            <a:xfrm>
              <a:off x="1075528" y="5896305"/>
              <a:ext cx="2724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 smtClean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rPr>
                <a:t>字體與</a:t>
              </a:r>
              <a:r>
                <a:rPr lang="en-US" altLang="zh-TW" sz="1400" dirty="0" smtClean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rPr>
                <a:t>icon</a:t>
              </a:r>
              <a:r>
                <a:rPr lang="zh-TW" altLang="en-US" sz="1400" dirty="0" smtClean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rPr>
                <a:t>皆以</a:t>
              </a:r>
              <a:r>
                <a:rPr lang="en-US" altLang="zh-TW" sz="1400" dirty="0" smtClean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rPr>
                <a:t>CDN</a:t>
              </a:r>
              <a:r>
                <a:rPr lang="zh-TW" altLang="en-US" sz="1400" dirty="0" smtClean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rPr>
                <a:t>的方式引用。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Songti TC" charset="-120"/>
                <a:ea typeface="Songti TC" charset="-120"/>
                <a:cs typeface="Songti TC" charset="-12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6662338" y="1520093"/>
            <a:ext cx="4894514" cy="3817813"/>
            <a:chOff x="6662338" y="1525526"/>
            <a:chExt cx="4894514" cy="3817813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9"/>
            <a:stretch/>
          </p:blipFill>
          <p:spPr>
            <a:xfrm>
              <a:off x="6662338" y="1525526"/>
              <a:ext cx="1377389" cy="2132073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8332091" y="1525526"/>
              <a:ext cx="1379576" cy="2132073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691" b="-2736"/>
            <a:stretch/>
          </p:blipFill>
          <p:spPr>
            <a:xfrm>
              <a:off x="10004032" y="1668099"/>
              <a:ext cx="1552820" cy="1668162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9321" y="4355215"/>
              <a:ext cx="1013461" cy="988124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203C62"/>
                </a:clrFrom>
                <a:clrTo>
                  <a:srgbClr val="203C6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9" t="20279" r="34560" b="20560"/>
            <a:stretch/>
          </p:blipFill>
          <p:spPr>
            <a:xfrm>
              <a:off x="8562357" y="4333783"/>
              <a:ext cx="997248" cy="997248"/>
            </a:xfrm>
            <a:prstGeom prst="ellipse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9180" y="4308507"/>
              <a:ext cx="1022524" cy="1022524"/>
            </a:xfrm>
            <a:prstGeom prst="rect">
              <a:avLst/>
            </a:prstGeom>
          </p:spPr>
        </p:pic>
      </p:grpSp>
      <p:sp>
        <p:nvSpPr>
          <p:cNvPr id="36" name="TextBox 7">
            <a:extLst>
              <a:ext uri="{FF2B5EF4-FFF2-40B4-BE49-F238E27FC236}">
                <a16:creationId xmlns=""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785068" y="2366719"/>
            <a:ext cx="3712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HTML5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CSS3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：切版、靜態效果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JavaScript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：視覺動態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Photoshop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：素材製作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Google Font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：字體、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icon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Font Awesome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：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icon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grpSp>
        <p:nvGrpSpPr>
          <p:cNvPr id="39" name="Group 28">
            <a:extLst>
              <a:ext uri="{FF2B5EF4-FFF2-40B4-BE49-F238E27FC236}">
                <a16:creationId xmlns="" xmlns:a16="http://schemas.microsoft.com/office/drawing/2014/main" id="{F752859D-954D-DD6A-0265-2783BB75707B}"/>
              </a:ext>
            </a:extLst>
          </p:cNvPr>
          <p:cNvGrpSpPr/>
          <p:nvPr/>
        </p:nvGrpSpPr>
        <p:grpSpPr>
          <a:xfrm>
            <a:off x="5397502" y="2502181"/>
            <a:ext cx="246221" cy="4355819"/>
            <a:chOff x="5397502" y="2502181"/>
            <a:chExt cx="246221" cy="4355819"/>
          </a:xfrm>
        </p:grpSpPr>
        <p:cxnSp>
          <p:nvCxnSpPr>
            <p:cNvPr id="40" name="Straight Connector 24">
              <a:extLst>
                <a:ext uri="{FF2B5EF4-FFF2-40B4-BE49-F238E27FC236}">
                  <a16:creationId xmlns="" xmlns:a16="http://schemas.microsoft.com/office/drawing/2014/main" id="{3D078914-6085-5955-42E1-D6A8535FD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20613" y="4556220"/>
              <a:ext cx="0" cy="230178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25">
              <a:extLst>
                <a:ext uri="{FF2B5EF4-FFF2-40B4-BE49-F238E27FC236}">
                  <a16:creationId xmlns="" xmlns:a16="http://schemas.microsoft.com/office/drawing/2014/main" id="{620AC238-857D-8D5F-0021-7C2CB8FF2B4A}"/>
                </a:ext>
              </a:extLst>
            </p:cNvPr>
            <p:cNvSpPr txBox="1"/>
            <p:nvPr/>
          </p:nvSpPr>
          <p:spPr>
            <a:xfrm rot="16200000">
              <a:off x="4594096" y="3305587"/>
              <a:ext cx="18530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14</a:t>
              </a:r>
              <a:r>
                <a:rPr lang="zh-TW" altLang="en-US" sz="1000" dirty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號</a:t>
              </a:r>
              <a:r>
                <a:rPr lang="en-US" altLang="zh-TW" sz="1000" dirty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_</a:t>
              </a:r>
              <a:r>
                <a:rPr lang="zh-TW" altLang="en-US" sz="1000" dirty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劉孟茹</a:t>
              </a:r>
              <a:r>
                <a:rPr lang="en-US" altLang="zh-TW" sz="1000" dirty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_</a:t>
              </a:r>
              <a:r>
                <a:rPr lang="zh-TW" altLang="en-US" sz="1000" dirty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甜蜜點烘焙</a:t>
              </a:r>
              <a:endParaRPr lang="en-US" altLang="zh-TW" sz="1000" dirty="0">
                <a:solidFill>
                  <a:schemeClr val="bg2">
                    <a:lumMod val="10000"/>
                  </a:schemeClr>
                </a:solidFill>
                <a:latin typeface="Songti TC Light" charset="-120"/>
                <a:ea typeface="Songti TC Light" charset="-120"/>
                <a:cs typeface="Songti TC Light" charset="-120"/>
              </a:endParaRPr>
            </a:p>
          </p:txBody>
        </p:sp>
        <p:sp>
          <p:nvSpPr>
            <p:cNvPr id="42" name="Oval 26">
              <a:extLst>
                <a:ext uri="{FF2B5EF4-FFF2-40B4-BE49-F238E27FC236}">
                  <a16:creationId xmlns="" xmlns:a16="http://schemas.microsoft.com/office/drawing/2014/main" id="{6BD3400B-AF20-A6AB-536C-F934EE9E6C07}"/>
                </a:ext>
              </a:extLst>
            </p:cNvPr>
            <p:cNvSpPr/>
            <p:nvPr/>
          </p:nvSpPr>
          <p:spPr>
            <a:xfrm>
              <a:off x="5480132" y="4515739"/>
              <a:ext cx="80962" cy="809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dobe Caslon Pro" panose="0205050205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73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2B2061E-B216-582A-2227-AE1FF49AB5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04FDE4C-92B2-42F9-69B2-6190A91F56C2}"/>
              </a:ext>
            </a:extLst>
          </p:cNvPr>
          <p:cNvSpPr txBox="1"/>
          <p:nvPr/>
        </p:nvSpPr>
        <p:spPr>
          <a:xfrm>
            <a:off x="832843" y="1324608"/>
            <a:ext cx="5010945" cy="658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5400" dirty="0" smtClean="0">
                <a:solidFill>
                  <a:schemeClr val="accent4">
                    <a:lumMod val="50000"/>
                  </a:schemeClr>
                </a:solidFill>
                <a:latin typeface="Adobe Caslon Pro" panose="0205050205050A020403" pitchFamily="18" charset="0"/>
                <a:ea typeface="Roboto Bold" panose="02000000000000000000" pitchFamily="2" charset="0"/>
                <a:cs typeface="Poppins SemiBold" panose="00000700000000000000" pitchFamily="2" charset="0"/>
              </a:rPr>
              <a:t>Timeline</a:t>
            </a:r>
            <a:endParaRPr lang="en-US" sz="5400" dirty="0">
              <a:solidFill>
                <a:schemeClr val="accent4">
                  <a:lumMod val="50000"/>
                </a:schemeClr>
              </a:solidFill>
              <a:latin typeface="Adobe Caslon Pro" panose="0205050205050A020403" pitchFamily="18" charset="0"/>
              <a:ea typeface="Roboto Bold" panose="020000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880566C-8170-7C0D-5566-0D443CEF2067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6606389" y="3429000"/>
            <a:ext cx="558561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1651D9F-DD30-E7BB-F80B-7D3A66C5F21B}"/>
              </a:ext>
            </a:extLst>
          </p:cNvPr>
          <p:cNvGrpSpPr/>
          <p:nvPr/>
        </p:nvGrpSpPr>
        <p:grpSpPr>
          <a:xfrm>
            <a:off x="5081187" y="2544382"/>
            <a:ext cx="1525202" cy="1769236"/>
            <a:chOff x="4694623" y="2544382"/>
            <a:chExt cx="1525202" cy="1769236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29E39CFE-0A02-62D2-908A-441577E6D1A1}"/>
                </a:ext>
              </a:extLst>
            </p:cNvPr>
            <p:cNvSpPr/>
            <p:nvPr/>
          </p:nvSpPr>
          <p:spPr>
            <a:xfrm rot="5400000">
              <a:off x="4572606" y="2666399"/>
              <a:ext cx="1769236" cy="15252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utoShape 62">
              <a:extLst>
                <a:ext uri="{FF2B5EF4-FFF2-40B4-BE49-F238E27FC236}">
                  <a16:creationId xmlns="" xmlns:a16="http://schemas.microsoft.com/office/drawing/2014/main" id="{E7C9A056-AA83-157E-432D-3C0621265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201" y="3018979"/>
              <a:ext cx="820046" cy="820042"/>
            </a:xfrm>
            <a:custGeom>
              <a:avLst/>
              <a:gdLst/>
              <a:ahLst/>
              <a:cxnLst/>
              <a:rect l="0" t="0" r="r" b="b"/>
              <a:pathLst>
                <a:path w="21403" h="21404">
                  <a:moveTo>
                    <a:pt x="16052" y="10081"/>
                  </a:moveTo>
                  <a:lnTo>
                    <a:pt x="16052" y="18729"/>
                  </a:lnTo>
                  <a:lnTo>
                    <a:pt x="2676" y="18729"/>
                  </a:lnTo>
                  <a:lnTo>
                    <a:pt x="2676" y="5351"/>
                  </a:lnTo>
                  <a:lnTo>
                    <a:pt x="11323" y="5351"/>
                  </a:lnTo>
                  <a:lnTo>
                    <a:pt x="13998" y="2675"/>
                  </a:lnTo>
                  <a:lnTo>
                    <a:pt x="0" y="2675"/>
                  </a:lnTo>
                  <a:lnTo>
                    <a:pt x="0" y="21404"/>
                  </a:lnTo>
                  <a:lnTo>
                    <a:pt x="18728" y="21404"/>
                  </a:lnTo>
                  <a:lnTo>
                    <a:pt x="18728" y="7406"/>
                  </a:lnTo>
                  <a:cubicBezTo>
                    <a:pt x="18728" y="7406"/>
                    <a:pt x="16052" y="10081"/>
                    <a:pt x="16052" y="10081"/>
                  </a:cubicBezTo>
                  <a:close/>
                  <a:moveTo>
                    <a:pt x="6627" y="11939"/>
                  </a:moveTo>
                  <a:lnTo>
                    <a:pt x="5682" y="15723"/>
                  </a:lnTo>
                  <a:lnTo>
                    <a:pt x="9465" y="14777"/>
                  </a:lnTo>
                  <a:lnTo>
                    <a:pt x="18924" y="5318"/>
                  </a:lnTo>
                  <a:lnTo>
                    <a:pt x="16085" y="2479"/>
                  </a:lnTo>
                  <a:cubicBezTo>
                    <a:pt x="16085" y="2479"/>
                    <a:pt x="6627" y="11939"/>
                    <a:pt x="6627" y="11939"/>
                  </a:cubicBezTo>
                  <a:close/>
                  <a:moveTo>
                    <a:pt x="20816" y="587"/>
                  </a:moveTo>
                  <a:cubicBezTo>
                    <a:pt x="21600" y="1371"/>
                    <a:pt x="21598" y="2642"/>
                    <a:pt x="20816" y="3426"/>
                  </a:cubicBezTo>
                  <a:lnTo>
                    <a:pt x="19870" y="4372"/>
                  </a:lnTo>
                  <a:lnTo>
                    <a:pt x="17031" y="1533"/>
                  </a:lnTo>
                  <a:lnTo>
                    <a:pt x="17977" y="587"/>
                  </a:lnTo>
                  <a:cubicBezTo>
                    <a:pt x="18761" y="-195"/>
                    <a:pt x="20032" y="-196"/>
                    <a:pt x="20816" y="587"/>
                  </a:cubicBezTo>
                  <a:cubicBezTo>
                    <a:pt x="20816" y="587"/>
                    <a:pt x="20816" y="587"/>
                    <a:pt x="20816" y="587"/>
                  </a:cubicBezTo>
                  <a:close/>
                  <a:moveTo>
                    <a:pt x="20816" y="587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38300289-DA92-706B-5D27-9712BC2CD0F0}"/>
              </a:ext>
            </a:extLst>
          </p:cNvPr>
          <p:cNvGrpSpPr/>
          <p:nvPr/>
        </p:nvGrpSpPr>
        <p:grpSpPr>
          <a:xfrm>
            <a:off x="8574087" y="3048000"/>
            <a:ext cx="1368424" cy="762000"/>
            <a:chOff x="8521700" y="3048000"/>
            <a:chExt cx="1368424" cy="762000"/>
          </a:xfrm>
        </p:grpSpPr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356827D9-9B5A-1C5D-864C-D336CCE82BA7}"/>
                </a:ext>
              </a:extLst>
            </p:cNvPr>
            <p:cNvSpPr/>
            <p:nvPr/>
          </p:nvSpPr>
          <p:spPr>
            <a:xfrm>
              <a:off x="8824912" y="3048000"/>
              <a:ext cx="762000" cy="76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EA7441FF-18BE-E4B5-52C3-1CBA997C5FF6}"/>
                </a:ext>
              </a:extLst>
            </p:cNvPr>
            <p:cNvSpPr txBox="1"/>
            <p:nvPr/>
          </p:nvSpPr>
          <p:spPr>
            <a:xfrm>
              <a:off x="8521700" y="3111605"/>
              <a:ext cx="1368424" cy="634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dobe Caslon Pro" panose="0205050205050A020403" pitchFamily="18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01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38729AB-C2BE-E55C-627A-E11225842FCC}"/>
              </a:ext>
            </a:extLst>
          </p:cNvPr>
          <p:cNvGrpSpPr/>
          <p:nvPr/>
        </p:nvGrpSpPr>
        <p:grpSpPr>
          <a:xfrm>
            <a:off x="7896224" y="2163383"/>
            <a:ext cx="2724150" cy="3489063"/>
            <a:chOff x="7843837" y="2163383"/>
            <a:chExt cx="2724150" cy="3489063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F4C86F8-18CB-40A9-374F-ABE3B290010B}"/>
                </a:ext>
              </a:extLst>
            </p:cNvPr>
            <p:cNvSpPr txBox="1"/>
            <p:nvPr/>
          </p:nvSpPr>
          <p:spPr>
            <a:xfrm>
              <a:off x="8193837" y="2163383"/>
              <a:ext cx="2024150" cy="585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zh-TW" altLang="en-US" sz="2400" b="1" dirty="0" smtClean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rPr>
                <a:t>需求瞭解</a:t>
              </a:r>
              <a:endParaRPr lang="en-US" sz="2400" b="1" dirty="0">
                <a:solidFill>
                  <a:schemeClr val="bg2">
                    <a:lumMod val="10000"/>
                  </a:schemeClr>
                </a:solidFill>
                <a:latin typeface="Songti TC" charset="-120"/>
                <a:ea typeface="Songti TC" charset="-120"/>
                <a:cs typeface="Songti TC" charset="-12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339B591-4420-C71C-D7F7-7E5400184507}"/>
                </a:ext>
              </a:extLst>
            </p:cNvPr>
            <p:cNvSpPr txBox="1"/>
            <p:nvPr/>
          </p:nvSpPr>
          <p:spPr>
            <a:xfrm>
              <a:off x="7843837" y="4313618"/>
              <a:ext cx="272415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zh-TW" altLang="en-US" dirty="0" smtClean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了解使用者需求。</a:t>
              </a:r>
              <a:endParaRPr lang="en-US" altLang="zh-TW" dirty="0" smtClean="0">
                <a:solidFill>
                  <a:schemeClr val="bg2">
                    <a:lumMod val="1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marL="285750" indent="-285750" algn="just">
                <a:lnSpc>
                  <a:spcPct val="150000"/>
                </a:lnSpc>
                <a:buFont typeface="Arial" charset="0"/>
                <a:buChar char="•"/>
              </a:pPr>
              <a:r>
                <a:rPr lang="zh-TW" altLang="en-US" dirty="0" smtClean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依照網站目的規劃網頁設計分類。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64" t="-304" r="19160" b="304"/>
          <a:stretch/>
        </p:blipFill>
        <p:spPr>
          <a:xfrm>
            <a:off x="926868" y="2478854"/>
            <a:ext cx="2840888" cy="360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2B2061E-B216-582A-2227-AE1FF49AB5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4EC5AF0B-BCE9-6EC8-08E7-8B661CDF5171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11175068-6C10-89AC-8E71-7CC51B413C47}"/>
              </a:ext>
            </a:extLst>
          </p:cNvPr>
          <p:cNvGrpSpPr/>
          <p:nvPr/>
        </p:nvGrpSpPr>
        <p:grpSpPr>
          <a:xfrm>
            <a:off x="1004232" y="2163383"/>
            <a:ext cx="2725200" cy="3402577"/>
            <a:chOff x="1519239" y="2163383"/>
            <a:chExt cx="2725200" cy="3402577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86D6193C-6D2E-1B91-F399-47211A3C3B4A}"/>
                </a:ext>
              </a:extLst>
            </p:cNvPr>
            <p:cNvGrpSpPr/>
            <p:nvPr/>
          </p:nvGrpSpPr>
          <p:grpSpPr>
            <a:xfrm>
              <a:off x="2197102" y="3048000"/>
              <a:ext cx="1368424" cy="762000"/>
              <a:chOff x="8521700" y="3048000"/>
              <a:chExt cx="1368424" cy="7620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6E0C1A6-5839-17A8-C95E-47C9E40AFC0E}"/>
                  </a:ext>
                </a:extLst>
              </p:cNvPr>
              <p:cNvSpPr/>
              <p:nvPr/>
            </p:nvSpPr>
            <p:spPr>
              <a:xfrm>
                <a:off x="8824912" y="3048000"/>
                <a:ext cx="76200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F0B514CE-7F7D-8666-3F1C-ED1ED022C62C}"/>
                  </a:ext>
                </a:extLst>
              </p:cNvPr>
              <p:cNvSpPr txBox="1"/>
              <p:nvPr/>
            </p:nvSpPr>
            <p:spPr>
              <a:xfrm>
                <a:off x="8521700" y="3111605"/>
                <a:ext cx="1368424" cy="568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2400" dirty="0" smtClean="0">
                    <a:solidFill>
                      <a:schemeClr val="bg1"/>
                    </a:solidFill>
                    <a:latin typeface="Adobe Caslon Pro" panose="0205050205050A020403" pitchFamily="18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02</a:t>
                </a:r>
                <a:endParaRPr lang="en-US" sz="2400" dirty="0">
                  <a:solidFill>
                    <a:schemeClr val="bg1"/>
                  </a:solidFill>
                  <a:latin typeface="Adobe Caslon Pro" panose="0205050205050A020403" pitchFamily="18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F1A2A749-B101-1D16-3D3A-534E591EB584}"/>
                </a:ext>
              </a:extLst>
            </p:cNvPr>
            <p:cNvGrpSpPr/>
            <p:nvPr/>
          </p:nvGrpSpPr>
          <p:grpSpPr>
            <a:xfrm>
              <a:off x="1519239" y="2163383"/>
              <a:ext cx="2725200" cy="3402577"/>
              <a:chOff x="1571626" y="2163383"/>
              <a:chExt cx="2725200" cy="3402577"/>
            </a:xfrm>
          </p:grpSpPr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FE345EC3-ECEF-A05D-71F1-400045D82ECF}"/>
                  </a:ext>
                </a:extLst>
              </p:cNvPr>
              <p:cNvSpPr txBox="1"/>
              <p:nvPr/>
            </p:nvSpPr>
            <p:spPr>
              <a:xfrm>
                <a:off x="2092711" y="2163383"/>
                <a:ext cx="1681980" cy="585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zh-TW" altLang="en-US" sz="2400" b="1" dirty="0" smtClean="0">
                    <a:solidFill>
                      <a:schemeClr val="bg2">
                        <a:lumMod val="10000"/>
                      </a:schemeClr>
                    </a:solidFill>
                    <a:latin typeface="Songti TC" charset="-120"/>
                    <a:ea typeface="Songti TC" charset="-120"/>
                    <a:cs typeface="Songti TC" charset="-120"/>
                  </a:rPr>
                  <a:t>資料搜集</a:t>
                </a:r>
                <a:endParaRPr lang="en-US" altLang="zh-TW" sz="2400" b="1" dirty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AD8B1793-696B-E9DE-13F0-9C8CB1A187A8}"/>
                  </a:ext>
                </a:extLst>
              </p:cNvPr>
              <p:cNvSpPr txBox="1"/>
              <p:nvPr/>
            </p:nvSpPr>
            <p:spPr>
              <a:xfrm>
                <a:off x="1571626" y="4227132"/>
                <a:ext cx="2725200" cy="13388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dirty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搜集參考用網站資料。</a:t>
                </a:r>
                <a:endParaRPr lang="en-US" altLang="zh-TW" dirty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dirty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依照網站的主要功能性，安排頁面佈局。</a:t>
                </a:r>
                <a:endParaRPr lang="en-US" altLang="zh-TW" dirty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</p:grpSp>
      <p:grpSp>
        <p:nvGrpSpPr>
          <p:cNvPr id="6" name="群組 5"/>
          <p:cNvGrpSpPr/>
          <p:nvPr/>
        </p:nvGrpSpPr>
        <p:grpSpPr>
          <a:xfrm>
            <a:off x="8462569" y="2163383"/>
            <a:ext cx="2725200" cy="3887324"/>
            <a:chOff x="7895699" y="2163383"/>
            <a:chExt cx="2725200" cy="3887324"/>
          </a:xfrm>
        </p:grpSpPr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57329C30-25F9-58CA-AE09-3D69F1B54C4D}"/>
                </a:ext>
              </a:extLst>
            </p:cNvPr>
            <p:cNvGrpSpPr/>
            <p:nvPr/>
          </p:nvGrpSpPr>
          <p:grpSpPr>
            <a:xfrm>
              <a:off x="8574087" y="3048000"/>
              <a:ext cx="1368424" cy="762000"/>
              <a:chOff x="8521700" y="3048000"/>
              <a:chExt cx="1368424" cy="762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23B81E5C-FCAA-D124-76E8-1010C1A07992}"/>
                  </a:ext>
                </a:extLst>
              </p:cNvPr>
              <p:cNvSpPr/>
              <p:nvPr/>
            </p:nvSpPr>
            <p:spPr>
              <a:xfrm>
                <a:off x="8824912" y="3048000"/>
                <a:ext cx="76200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2A0ACFB7-E8BC-E35D-3EA1-2F60DEFC0919}"/>
                  </a:ext>
                </a:extLst>
              </p:cNvPr>
              <p:cNvSpPr txBox="1"/>
              <p:nvPr/>
            </p:nvSpPr>
            <p:spPr>
              <a:xfrm>
                <a:off x="8521700" y="3111605"/>
                <a:ext cx="1368424" cy="568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2400" dirty="0" smtClean="0">
                    <a:solidFill>
                      <a:schemeClr val="bg1"/>
                    </a:solidFill>
                    <a:latin typeface="Adobe Caslon Pro" panose="0205050205050A020403" pitchFamily="18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0</a:t>
                </a:r>
                <a:r>
                  <a:rPr lang="en-US" sz="2400" dirty="0">
                    <a:solidFill>
                      <a:schemeClr val="bg1"/>
                    </a:solidFill>
                    <a:latin typeface="Adobe Caslon Pro" panose="0205050205050A020403" pitchFamily="18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4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ED4AE05E-5D4E-D95E-7B3A-7C396E88675C}"/>
                </a:ext>
              </a:extLst>
            </p:cNvPr>
            <p:cNvGrpSpPr/>
            <p:nvPr/>
          </p:nvGrpSpPr>
          <p:grpSpPr>
            <a:xfrm>
              <a:off x="7895699" y="2163383"/>
              <a:ext cx="2725200" cy="3887324"/>
              <a:chOff x="7843312" y="2163383"/>
              <a:chExt cx="2725200" cy="3887324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9798C813-6277-0CA8-76EB-4178B16FF0DD}"/>
                  </a:ext>
                </a:extLst>
              </p:cNvPr>
              <p:cNvSpPr txBox="1"/>
              <p:nvPr/>
            </p:nvSpPr>
            <p:spPr>
              <a:xfrm>
                <a:off x="8364922" y="2163383"/>
                <a:ext cx="1681980" cy="585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zh-TW" altLang="en-US" sz="2400" b="1" dirty="0" smtClean="0">
                    <a:solidFill>
                      <a:schemeClr val="bg2">
                        <a:lumMod val="10000"/>
                      </a:schemeClr>
                    </a:solidFill>
                    <a:latin typeface="Songti TC" charset="-120"/>
                    <a:ea typeface="Songti TC" charset="-120"/>
                    <a:cs typeface="Songti TC" charset="-120"/>
                  </a:rPr>
                  <a:t>網頁切版</a:t>
                </a:r>
                <a:endParaRPr lang="en-US" sz="2400" b="1" dirty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7B8ED5A6-324D-F2A2-039B-E3A4EE0E6036}"/>
                  </a:ext>
                </a:extLst>
              </p:cNvPr>
              <p:cNvSpPr txBox="1"/>
              <p:nvPr/>
            </p:nvSpPr>
            <p:spPr>
              <a:xfrm>
                <a:off x="7843312" y="4296381"/>
                <a:ext cx="27252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釐清目標與後續維護便利性。</a:t>
                </a:r>
                <a:endParaRPr lang="en-US" altLang="zh-TW" dirty="0" smtClean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相關素材製作。</a:t>
                </a:r>
                <a:endParaRPr lang="en-US" altLang="zh-TW" dirty="0" smtClean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編寫通用</a:t>
                </a:r>
                <a:r>
                  <a:rPr lang="en-US" altLang="zh-TW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CSS</a:t>
                </a:r>
                <a:r>
                  <a:rPr lang="zh-TW" altLang="en-US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及</a:t>
                </a:r>
                <a:r>
                  <a:rPr lang="en-US" altLang="zh-TW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JS</a:t>
                </a:r>
                <a:r>
                  <a:rPr lang="zh-TW" altLang="en-US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。</a:t>
                </a:r>
                <a:endParaRPr lang="en-US" altLang="zh-TW" dirty="0" smtClean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4709410" y="2163383"/>
            <a:ext cx="2773181" cy="3795617"/>
            <a:chOff x="4709409" y="2163383"/>
            <a:chExt cx="2773181" cy="3795617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593132EA-0B9B-BC02-96A7-59B9A4B54285}"/>
                </a:ext>
              </a:extLst>
            </p:cNvPr>
            <p:cNvSpPr/>
            <p:nvPr/>
          </p:nvSpPr>
          <p:spPr>
            <a:xfrm>
              <a:off x="5715000" y="3048000"/>
              <a:ext cx="762000" cy="76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1694340-F13F-C1C9-62A2-F0266B1C80CC}"/>
                </a:ext>
              </a:extLst>
            </p:cNvPr>
            <p:cNvSpPr txBox="1"/>
            <p:nvPr/>
          </p:nvSpPr>
          <p:spPr>
            <a:xfrm>
              <a:off x="5411788" y="3111605"/>
              <a:ext cx="1368424" cy="568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400" dirty="0" smtClean="0">
                  <a:solidFill>
                    <a:schemeClr val="bg1"/>
                  </a:solidFill>
                  <a:latin typeface="Adobe Caslon Pro" panose="0205050205050A020403" pitchFamily="18" charset="0"/>
                  <a:ea typeface="Roboto Bold" panose="02000000000000000000" pitchFamily="2" charset="0"/>
                  <a:cs typeface="Poppins SemiBold" panose="00000700000000000000" pitchFamily="2" charset="0"/>
                </a:rPr>
                <a:t>03</a:t>
              </a:r>
              <a:endParaRPr lang="en-US" sz="2400" dirty="0">
                <a:solidFill>
                  <a:schemeClr val="bg1"/>
                </a:solidFill>
                <a:latin typeface="Adobe Caslon Pro" panose="0205050205050A020403" pitchFamily="18" charset="0"/>
                <a:ea typeface="Roboto Bold" panose="02000000000000000000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28" name="Group 23">
              <a:extLst>
                <a:ext uri="{FF2B5EF4-FFF2-40B4-BE49-F238E27FC236}">
                  <a16:creationId xmlns="" xmlns:a16="http://schemas.microsoft.com/office/drawing/2014/main" id="{F1A2A749-B101-1D16-3D3A-534E591EB584}"/>
                </a:ext>
              </a:extLst>
            </p:cNvPr>
            <p:cNvGrpSpPr/>
            <p:nvPr/>
          </p:nvGrpSpPr>
          <p:grpSpPr>
            <a:xfrm>
              <a:off x="4709409" y="2163383"/>
              <a:ext cx="2773181" cy="3795617"/>
              <a:chOff x="1441916" y="2163383"/>
              <a:chExt cx="2773181" cy="3795617"/>
            </a:xfrm>
          </p:grpSpPr>
          <p:sp>
            <p:nvSpPr>
              <p:cNvPr id="29" name="TextBox 20">
                <a:extLst>
                  <a:ext uri="{FF2B5EF4-FFF2-40B4-BE49-F238E27FC236}">
                    <a16:creationId xmlns="" xmlns:a16="http://schemas.microsoft.com/office/drawing/2014/main" id="{FE345EC3-ECEF-A05D-71F1-400045D82ECF}"/>
                  </a:ext>
                </a:extLst>
              </p:cNvPr>
              <p:cNvSpPr txBox="1"/>
              <p:nvPr/>
            </p:nvSpPr>
            <p:spPr>
              <a:xfrm>
                <a:off x="1987517" y="2163383"/>
                <a:ext cx="1681980" cy="585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zh-TW" altLang="en-US" sz="2400" b="1" dirty="0" smtClean="0">
                    <a:solidFill>
                      <a:schemeClr val="bg2">
                        <a:lumMod val="10000"/>
                      </a:schemeClr>
                    </a:solidFill>
                    <a:latin typeface="Songti TC" charset="-120"/>
                    <a:ea typeface="Songti TC" charset="-120"/>
                    <a:cs typeface="Songti TC" charset="-120"/>
                  </a:rPr>
                  <a:t>視覺設計</a:t>
                </a:r>
                <a:endParaRPr lang="en-US" sz="2400" b="1" dirty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endParaRPr>
              </a:p>
            </p:txBody>
          </p:sp>
          <p:sp>
            <p:nvSpPr>
              <p:cNvPr id="30" name="TextBox 21">
                <a:extLst>
                  <a:ext uri="{FF2B5EF4-FFF2-40B4-BE49-F238E27FC236}">
                    <a16:creationId xmlns="" xmlns:a16="http://schemas.microsoft.com/office/drawing/2014/main" id="{AD8B1793-696B-E9DE-13F0-9C8CB1A187A8}"/>
                  </a:ext>
                </a:extLst>
              </p:cNvPr>
              <p:cNvSpPr txBox="1"/>
              <p:nvPr/>
            </p:nvSpPr>
            <p:spPr>
              <a:xfrm>
                <a:off x="1441916" y="4204674"/>
                <a:ext cx="2773181" cy="1754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梳理網站色調、</a:t>
                </a:r>
                <a:r>
                  <a:rPr lang="zh-TW" altLang="en-US" dirty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造型、圖片、</a:t>
                </a:r>
                <a:r>
                  <a:rPr lang="zh-TW" altLang="en-US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字體</a:t>
                </a:r>
                <a:r>
                  <a:rPr lang="zh-TW" altLang="en-US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等元素</a:t>
                </a:r>
                <a:r>
                  <a:rPr lang="zh-TW" altLang="en-US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。</a:t>
                </a:r>
                <a:endParaRPr lang="en-US" altLang="zh-TW" dirty="0" smtClean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按品牌調性規劃網站視覺風格。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705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2B2061E-B216-582A-2227-AE1FF49AB5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4EC5AF0B-BCE9-6EC8-08E7-8B661CDF5171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52470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013696" y="2111766"/>
            <a:ext cx="3219684" cy="3540680"/>
            <a:chOff x="1013696" y="2111766"/>
            <a:chExt cx="3219684" cy="3540680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86D6193C-6D2E-1B91-F399-47211A3C3B4A}"/>
                </a:ext>
              </a:extLst>
            </p:cNvPr>
            <p:cNvGrpSpPr/>
            <p:nvPr/>
          </p:nvGrpSpPr>
          <p:grpSpPr>
            <a:xfrm>
              <a:off x="1935574" y="3048000"/>
              <a:ext cx="1368424" cy="762000"/>
              <a:chOff x="8207785" y="3048000"/>
              <a:chExt cx="1368424" cy="7620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6E0C1A6-5839-17A8-C95E-47C9E40AFC0E}"/>
                  </a:ext>
                </a:extLst>
              </p:cNvPr>
              <p:cNvSpPr/>
              <p:nvPr/>
            </p:nvSpPr>
            <p:spPr>
              <a:xfrm>
                <a:off x="8510997" y="3048000"/>
                <a:ext cx="762000" cy="76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F0B514CE-7F7D-8666-3F1C-ED1ED022C62C}"/>
                  </a:ext>
                </a:extLst>
              </p:cNvPr>
              <p:cNvSpPr txBox="1"/>
              <p:nvPr/>
            </p:nvSpPr>
            <p:spPr>
              <a:xfrm>
                <a:off x="8207785" y="3083184"/>
                <a:ext cx="1368424" cy="568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2400" dirty="0" smtClean="0">
                    <a:solidFill>
                      <a:schemeClr val="bg1"/>
                    </a:solidFill>
                    <a:latin typeface="Adobe Caslon Pro" panose="0205050205050A020403" pitchFamily="18" charset="0"/>
                    <a:ea typeface="Roboto Bold" panose="02000000000000000000" pitchFamily="2" charset="0"/>
                    <a:cs typeface="Poppins SemiBold" panose="00000700000000000000" pitchFamily="2" charset="0"/>
                  </a:rPr>
                  <a:t>05</a:t>
                </a:r>
                <a:endParaRPr lang="en-US" sz="2400" dirty="0">
                  <a:solidFill>
                    <a:schemeClr val="bg1"/>
                  </a:solidFill>
                  <a:latin typeface="Adobe Caslon Pro" panose="0205050205050A020403" pitchFamily="18" charset="0"/>
                  <a:ea typeface="Roboto Bold" panose="020000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F1A2A749-B101-1D16-3D3A-534E591EB584}"/>
                </a:ext>
              </a:extLst>
            </p:cNvPr>
            <p:cNvGrpSpPr/>
            <p:nvPr/>
          </p:nvGrpSpPr>
          <p:grpSpPr>
            <a:xfrm>
              <a:off x="1013696" y="2111766"/>
              <a:ext cx="3219684" cy="3540680"/>
              <a:chOff x="1013696" y="2111766"/>
              <a:chExt cx="3219684" cy="3540680"/>
            </a:xfrm>
          </p:grpSpPr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FE345EC3-ECEF-A05D-71F1-400045D82ECF}"/>
                  </a:ext>
                </a:extLst>
              </p:cNvPr>
              <p:cNvSpPr txBox="1"/>
              <p:nvPr/>
            </p:nvSpPr>
            <p:spPr>
              <a:xfrm>
                <a:off x="1436497" y="2111766"/>
                <a:ext cx="2366577" cy="585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zh-TW" altLang="en-US" sz="2400" b="1" dirty="0" smtClean="0">
                    <a:solidFill>
                      <a:schemeClr val="bg2">
                        <a:lumMod val="10000"/>
                      </a:schemeClr>
                    </a:solidFill>
                    <a:latin typeface="Songti TC" charset="-120"/>
                    <a:ea typeface="Songti TC" charset="-120"/>
                    <a:cs typeface="Songti TC" charset="-120"/>
                  </a:rPr>
                  <a:t>功能測試</a:t>
                </a:r>
                <a:endParaRPr lang="en-US" sz="2400" b="1" dirty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AD8B1793-696B-E9DE-13F0-9C8CB1A187A8}"/>
                  </a:ext>
                </a:extLst>
              </p:cNvPr>
              <p:cNvSpPr txBox="1"/>
              <p:nvPr/>
            </p:nvSpPr>
            <p:spPr>
              <a:xfrm>
                <a:off x="1013696" y="4313618"/>
                <a:ext cx="3219684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測試網站連結功能是否正常。</a:t>
                </a:r>
                <a:endParaRPr lang="en-US" altLang="zh-TW" dirty="0" smtClean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紀錄後續優化的方向。</a:t>
                </a:r>
                <a:endParaRPr lang="en-US" altLang="zh-TW" dirty="0" smtClean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dirty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問題</a:t>
                </a:r>
                <a:r>
                  <a:rPr lang="zh-TW" altLang="en-US" dirty="0" smtClean="0">
                    <a:solidFill>
                      <a:schemeClr val="bg2">
                        <a:lumMod val="1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檢討，供後續修正參考。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59908AA-F4A1-204C-6C68-73A945B25E3C}"/>
              </a:ext>
            </a:extLst>
          </p:cNvPr>
          <p:cNvSpPr txBox="1"/>
          <p:nvPr/>
        </p:nvSpPr>
        <p:spPr>
          <a:xfrm>
            <a:off x="8573383" y="1324608"/>
            <a:ext cx="1923057" cy="658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400" dirty="0">
                <a:solidFill>
                  <a:schemeClr val="accent4">
                    <a:lumMod val="50000"/>
                  </a:schemeClr>
                </a:solidFill>
                <a:latin typeface="Adobe Caslon Pro" panose="0205050205050A020403" pitchFamily="18" charset="0"/>
                <a:ea typeface="Roboto Bold" panose="02000000000000000000" pitchFamily="2" charset="0"/>
                <a:cs typeface="Poppins SemiBold" panose="00000700000000000000" pitchFamily="2" charset="0"/>
              </a:rPr>
              <a:t>End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DAAE772-E4AE-C979-C1B8-762155F13B73}"/>
              </a:ext>
            </a:extLst>
          </p:cNvPr>
          <p:cNvGrpSpPr/>
          <p:nvPr/>
        </p:nvGrpSpPr>
        <p:grpSpPr>
          <a:xfrm>
            <a:off x="5081187" y="2544382"/>
            <a:ext cx="1525202" cy="1769236"/>
            <a:chOff x="4694623" y="2544382"/>
            <a:chExt cx="1525202" cy="1769236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13EC213-79AA-F91A-7658-E4B7B211524C}"/>
                </a:ext>
              </a:extLst>
            </p:cNvPr>
            <p:cNvSpPr/>
            <p:nvPr/>
          </p:nvSpPr>
          <p:spPr>
            <a:xfrm rot="5400000">
              <a:off x="4572606" y="2666399"/>
              <a:ext cx="1769236" cy="15252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utoShape 62">
              <a:extLst>
                <a:ext uri="{FF2B5EF4-FFF2-40B4-BE49-F238E27FC236}">
                  <a16:creationId xmlns="" xmlns:a16="http://schemas.microsoft.com/office/drawing/2014/main" id="{C08FBEFE-6E9F-B63E-F1B4-341E983F5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201" y="3018979"/>
              <a:ext cx="820046" cy="820042"/>
            </a:xfrm>
            <a:custGeom>
              <a:avLst/>
              <a:gdLst/>
              <a:ahLst/>
              <a:cxnLst/>
              <a:rect l="0" t="0" r="r" b="b"/>
              <a:pathLst>
                <a:path w="21403" h="21404">
                  <a:moveTo>
                    <a:pt x="16052" y="10081"/>
                  </a:moveTo>
                  <a:lnTo>
                    <a:pt x="16052" y="18729"/>
                  </a:lnTo>
                  <a:lnTo>
                    <a:pt x="2676" y="18729"/>
                  </a:lnTo>
                  <a:lnTo>
                    <a:pt x="2676" y="5351"/>
                  </a:lnTo>
                  <a:lnTo>
                    <a:pt x="11323" y="5351"/>
                  </a:lnTo>
                  <a:lnTo>
                    <a:pt x="13998" y="2675"/>
                  </a:lnTo>
                  <a:lnTo>
                    <a:pt x="0" y="2675"/>
                  </a:lnTo>
                  <a:lnTo>
                    <a:pt x="0" y="21404"/>
                  </a:lnTo>
                  <a:lnTo>
                    <a:pt x="18728" y="21404"/>
                  </a:lnTo>
                  <a:lnTo>
                    <a:pt x="18728" y="7406"/>
                  </a:lnTo>
                  <a:cubicBezTo>
                    <a:pt x="18728" y="7406"/>
                    <a:pt x="16052" y="10081"/>
                    <a:pt x="16052" y="10081"/>
                  </a:cubicBezTo>
                  <a:close/>
                  <a:moveTo>
                    <a:pt x="6627" y="11939"/>
                  </a:moveTo>
                  <a:lnTo>
                    <a:pt x="5682" y="15723"/>
                  </a:lnTo>
                  <a:lnTo>
                    <a:pt x="9465" y="14777"/>
                  </a:lnTo>
                  <a:lnTo>
                    <a:pt x="18924" y="5318"/>
                  </a:lnTo>
                  <a:lnTo>
                    <a:pt x="16085" y="2479"/>
                  </a:lnTo>
                  <a:cubicBezTo>
                    <a:pt x="16085" y="2479"/>
                    <a:pt x="6627" y="11939"/>
                    <a:pt x="6627" y="11939"/>
                  </a:cubicBezTo>
                  <a:close/>
                  <a:moveTo>
                    <a:pt x="20816" y="587"/>
                  </a:moveTo>
                  <a:cubicBezTo>
                    <a:pt x="21600" y="1371"/>
                    <a:pt x="21598" y="2642"/>
                    <a:pt x="20816" y="3426"/>
                  </a:cubicBezTo>
                  <a:lnTo>
                    <a:pt x="19870" y="4372"/>
                  </a:lnTo>
                  <a:lnTo>
                    <a:pt x="17031" y="1533"/>
                  </a:lnTo>
                  <a:lnTo>
                    <a:pt x="17977" y="587"/>
                  </a:lnTo>
                  <a:cubicBezTo>
                    <a:pt x="18761" y="-195"/>
                    <a:pt x="20032" y="-196"/>
                    <a:pt x="20816" y="587"/>
                  </a:cubicBezTo>
                  <a:cubicBezTo>
                    <a:pt x="20816" y="587"/>
                    <a:pt x="20816" y="587"/>
                    <a:pt x="20816" y="587"/>
                  </a:cubicBezTo>
                  <a:close/>
                  <a:moveTo>
                    <a:pt x="20816" y="587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4" r="10989"/>
          <a:stretch/>
        </p:blipFill>
        <p:spPr>
          <a:xfrm>
            <a:off x="8034467" y="2162650"/>
            <a:ext cx="3051174" cy="37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2B2061E-B216-582A-2227-AE1FF49AB5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9010649-AA80-8221-05A6-03C087910F46}"/>
              </a:ext>
            </a:extLst>
          </p:cNvPr>
          <p:cNvSpPr txBox="1"/>
          <p:nvPr/>
        </p:nvSpPr>
        <p:spPr>
          <a:xfrm>
            <a:off x="670323" y="1324608"/>
            <a:ext cx="5010945" cy="698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5400" b="1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製作困境</a:t>
            </a:r>
            <a:endParaRPr lang="en-US" sz="5400" b="1" dirty="0">
              <a:solidFill>
                <a:schemeClr val="accent4">
                  <a:lumMod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4EDD86C-37F0-AD63-87D9-59D69ADEBFFD}"/>
              </a:ext>
            </a:extLst>
          </p:cNvPr>
          <p:cNvGrpSpPr/>
          <p:nvPr/>
        </p:nvGrpSpPr>
        <p:grpSpPr>
          <a:xfrm>
            <a:off x="670323" y="5558833"/>
            <a:ext cx="3086100" cy="419100"/>
            <a:chOff x="894553" y="5833970"/>
            <a:chExt cx="3086100" cy="419100"/>
          </a:xfrm>
        </p:grpSpPr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4C4A8B4E-CDA6-3913-5C73-CB2E7BA38C44}"/>
                </a:ext>
              </a:extLst>
            </p:cNvPr>
            <p:cNvCxnSpPr>
              <a:cxnSpLocks/>
            </p:cNvCxnSpPr>
            <p:nvPr/>
          </p:nvCxnSpPr>
          <p:spPr>
            <a:xfrm>
              <a:off x="894553" y="6253070"/>
              <a:ext cx="308610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C4AA3372-4412-65ED-0698-1DB629603BF8}"/>
                </a:ext>
              </a:extLst>
            </p:cNvPr>
            <p:cNvCxnSpPr>
              <a:cxnSpLocks/>
            </p:cNvCxnSpPr>
            <p:nvPr/>
          </p:nvCxnSpPr>
          <p:spPr>
            <a:xfrm>
              <a:off x="894553" y="5833970"/>
              <a:ext cx="308610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B16EA15-2184-C1C0-119C-057D57BF2AA0}"/>
                </a:ext>
              </a:extLst>
            </p:cNvPr>
            <p:cNvSpPr txBox="1"/>
            <p:nvPr/>
          </p:nvSpPr>
          <p:spPr>
            <a:xfrm>
              <a:off x="1075528" y="5889632"/>
              <a:ext cx="2724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 smtClean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rPr>
                <a:t>製作的同時，紀錄後續修正方向。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Songti TC" charset="-120"/>
                <a:ea typeface="Songti TC" charset="-120"/>
                <a:cs typeface="Songti TC" charset="-120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AD943EFA-07D3-60CC-84DB-CA090261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73" y="1886129"/>
            <a:ext cx="4697412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="" xmlns:a16="http://schemas.microsoft.com/office/drawing/2014/main" id="{093C62FB-ECBA-EEFD-C718-1B19802B1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73" y="1873429"/>
            <a:ext cx="46974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8">
            <a:extLst>
              <a:ext uri="{FF2B5EF4-FFF2-40B4-BE49-F238E27FC236}">
                <a16:creationId xmlns="" xmlns:a16="http://schemas.microsoft.com/office/drawing/2014/main" id="{A5F647FC-700C-90EB-6581-0ED98F91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260" y="4892854"/>
            <a:ext cx="4643437" cy="841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="" xmlns:a16="http://schemas.microsoft.com/office/drawing/2014/main" id="{39463306-3397-820D-2F71-5650ECB1F8E7}"/>
              </a:ext>
            </a:extLst>
          </p:cNvPr>
          <p:cNvSpPr>
            <a:spLocks/>
          </p:cNvSpPr>
          <p:nvPr/>
        </p:nvSpPr>
        <p:spPr bwMode="auto">
          <a:xfrm>
            <a:off x="5631260" y="1892479"/>
            <a:ext cx="4643437" cy="3000375"/>
          </a:xfrm>
          <a:custGeom>
            <a:avLst/>
            <a:gdLst>
              <a:gd name="T0" fmla="*/ 2610 w 2610"/>
              <a:gd name="T1" fmla="*/ 68 h 1686"/>
              <a:gd name="T2" fmla="*/ 2610 w 2610"/>
              <a:gd name="T3" fmla="*/ 1686 h 1686"/>
              <a:gd name="T4" fmla="*/ 0 w 2610"/>
              <a:gd name="T5" fmla="*/ 1686 h 1686"/>
              <a:gd name="T6" fmla="*/ 0 w 2610"/>
              <a:gd name="T7" fmla="*/ 68 h 1686"/>
              <a:gd name="T8" fmla="*/ 69 w 2610"/>
              <a:gd name="T9" fmla="*/ 0 h 1686"/>
              <a:gd name="T10" fmla="*/ 2541 w 2610"/>
              <a:gd name="T11" fmla="*/ 0 h 1686"/>
              <a:gd name="T12" fmla="*/ 2610 w 2610"/>
              <a:gd name="T13" fmla="*/ 68 h 1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10" h="1686">
                <a:moveTo>
                  <a:pt x="2610" y="68"/>
                </a:moveTo>
                <a:cubicBezTo>
                  <a:pt x="2610" y="1686"/>
                  <a:pt x="2610" y="1686"/>
                  <a:pt x="2610" y="1686"/>
                </a:cubicBezTo>
                <a:cubicBezTo>
                  <a:pt x="0" y="1686"/>
                  <a:pt x="0" y="1686"/>
                  <a:pt x="0" y="168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30"/>
                  <a:pt x="31" y="0"/>
                  <a:pt x="69" y="0"/>
                </a:cubicBezTo>
                <a:cubicBezTo>
                  <a:pt x="2541" y="0"/>
                  <a:pt x="2541" y="0"/>
                  <a:pt x="2541" y="0"/>
                </a:cubicBezTo>
                <a:cubicBezTo>
                  <a:pt x="2579" y="0"/>
                  <a:pt x="2610" y="30"/>
                  <a:pt x="2610" y="6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="" xmlns:a16="http://schemas.microsoft.com/office/drawing/2014/main" id="{135AD453-6CDE-3B0A-E56B-172480A9B55F}"/>
              </a:ext>
            </a:extLst>
          </p:cNvPr>
          <p:cNvSpPr>
            <a:spLocks/>
          </p:cNvSpPr>
          <p:nvPr/>
        </p:nvSpPr>
        <p:spPr bwMode="auto">
          <a:xfrm>
            <a:off x="5612210" y="4976992"/>
            <a:ext cx="4684712" cy="6350"/>
          </a:xfrm>
          <a:custGeom>
            <a:avLst/>
            <a:gdLst>
              <a:gd name="T0" fmla="*/ 2951 w 2951"/>
              <a:gd name="T1" fmla="*/ 0 h 4"/>
              <a:gd name="T2" fmla="*/ 2951 w 2951"/>
              <a:gd name="T3" fmla="*/ 4 h 4"/>
              <a:gd name="T4" fmla="*/ 2937 w 2951"/>
              <a:gd name="T5" fmla="*/ 4 h 4"/>
              <a:gd name="T6" fmla="*/ 2937 w 2951"/>
              <a:gd name="T7" fmla="*/ 4 h 4"/>
              <a:gd name="T8" fmla="*/ 12 w 2951"/>
              <a:gd name="T9" fmla="*/ 4 h 4"/>
              <a:gd name="T10" fmla="*/ 12 w 2951"/>
              <a:gd name="T11" fmla="*/ 4 h 4"/>
              <a:gd name="T12" fmla="*/ 0 w 2951"/>
              <a:gd name="T13" fmla="*/ 4 h 4"/>
              <a:gd name="T14" fmla="*/ 0 w 2951"/>
              <a:gd name="T15" fmla="*/ 0 h 4"/>
              <a:gd name="T16" fmla="*/ 2951 w 2951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1" h="4">
                <a:moveTo>
                  <a:pt x="2951" y="0"/>
                </a:moveTo>
                <a:lnTo>
                  <a:pt x="2951" y="4"/>
                </a:lnTo>
                <a:lnTo>
                  <a:pt x="2937" y="4"/>
                </a:lnTo>
                <a:lnTo>
                  <a:pt x="2937" y="4"/>
                </a:lnTo>
                <a:lnTo>
                  <a:pt x="12" y="4"/>
                </a:lnTo>
                <a:lnTo>
                  <a:pt x="12" y="4"/>
                </a:lnTo>
                <a:lnTo>
                  <a:pt x="0" y="4"/>
                </a:lnTo>
                <a:lnTo>
                  <a:pt x="0" y="0"/>
                </a:lnTo>
                <a:lnTo>
                  <a:pt x="295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5" name="Picture 11">
            <a:extLst>
              <a:ext uri="{FF2B5EF4-FFF2-40B4-BE49-F238E27FC236}">
                <a16:creationId xmlns="" xmlns:a16="http://schemas.microsoft.com/office/drawing/2014/main" id="{6F736F16-E8C6-DC2E-268A-914A8228E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710" y="4980167"/>
            <a:ext cx="2898775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F2853919-9D1F-B3AC-1F61-E648FE0E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710" y="4978579"/>
            <a:ext cx="5780087" cy="1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="" xmlns:a16="http://schemas.microsoft.com/office/drawing/2014/main" id="{1DC56FFA-C5ED-D48B-7CB5-DEF9AF04C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10" y="5050017"/>
            <a:ext cx="2897187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="" xmlns:a16="http://schemas.microsoft.com/office/drawing/2014/main" id="{4FA500BE-F5FA-7F56-1F23-D6215FA60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710" y="4981754"/>
            <a:ext cx="2898775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="" xmlns:a16="http://schemas.microsoft.com/office/drawing/2014/main" id="{C25CE1DB-483E-3B3F-1CCC-7A33A757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10" y="4981754"/>
            <a:ext cx="2897187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="" xmlns:a16="http://schemas.microsoft.com/office/drawing/2014/main" id="{63CAFE58-6F1D-5406-E78F-C7DBBBBE4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48" y="4976992"/>
            <a:ext cx="836612" cy="8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="" xmlns:a16="http://schemas.microsoft.com/office/drawing/2014/main" id="{74168F42-121C-2B7D-21D4-9E77999B2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48" y="4980167"/>
            <a:ext cx="836612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="" xmlns:a16="http://schemas.microsoft.com/office/drawing/2014/main" id="{2ECD8C6B-0056-7FC6-5580-92C3BD8D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48" y="4983342"/>
            <a:ext cx="423862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="" xmlns:a16="http://schemas.microsoft.com/office/drawing/2014/main" id="{E7C48374-B3E1-3499-08F7-53A2BFD9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198" y="4983342"/>
            <a:ext cx="423862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="" xmlns:a16="http://schemas.microsoft.com/office/drawing/2014/main" id="{6CC1B691-E907-0EA1-F4C5-5CF0B0A78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623" y="4980167"/>
            <a:ext cx="765175" cy="7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="" xmlns:a16="http://schemas.microsoft.com/office/drawing/2014/main" id="{443E8183-1A7B-1065-772C-F762E547F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710" y="5069067"/>
            <a:ext cx="5780087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8893062F-DDEB-8959-2F1E-E9050C6766DB}"/>
              </a:ext>
            </a:extLst>
          </p:cNvPr>
          <p:cNvGrpSpPr/>
          <p:nvPr/>
        </p:nvGrpSpPr>
        <p:grpSpPr>
          <a:xfrm>
            <a:off x="11353126" y="814481"/>
            <a:ext cx="246221" cy="5229039"/>
            <a:chOff x="11221423" y="841561"/>
            <a:chExt cx="246221" cy="522903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CA803E03-CB17-A702-BB1E-EC4C985F6C7A}"/>
                </a:ext>
              </a:extLst>
            </p:cNvPr>
            <p:cNvCxnSpPr>
              <a:cxnSpLocks/>
            </p:cNvCxnSpPr>
            <p:nvPr/>
          </p:nvCxnSpPr>
          <p:spPr>
            <a:xfrm>
              <a:off x="11344534" y="2895600"/>
              <a:ext cx="0" cy="31750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0C998B11-CC44-017F-35B2-F7565BDD05E1}"/>
                </a:ext>
              </a:extLst>
            </p:cNvPr>
            <p:cNvSpPr txBox="1"/>
            <p:nvPr/>
          </p:nvSpPr>
          <p:spPr>
            <a:xfrm rot="16200000">
              <a:off x="10418017" y="1644967"/>
              <a:ext cx="18530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14</a:t>
              </a:r>
              <a:r>
                <a:rPr lang="zh-TW" altLang="en-US" sz="1000" dirty="0" smtClean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號</a:t>
              </a:r>
              <a:r>
                <a:rPr lang="en-US" altLang="zh-TW" sz="1000" dirty="0" smtClean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_</a:t>
              </a:r>
              <a:r>
                <a:rPr lang="zh-TW" altLang="en-US" sz="1000" dirty="0" smtClean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劉孟茹</a:t>
              </a:r>
              <a:r>
                <a:rPr lang="en-US" altLang="zh-TW" sz="1000" dirty="0" smtClean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_</a:t>
              </a:r>
              <a:r>
                <a:rPr lang="zh-TW" altLang="en-US" sz="1000" dirty="0" smtClean="0">
                  <a:solidFill>
                    <a:schemeClr val="bg2">
                      <a:lumMod val="10000"/>
                    </a:schemeClr>
                  </a:solidFill>
                  <a:latin typeface="Songti TC Light" charset="-120"/>
                  <a:ea typeface="Songti TC Light" charset="-120"/>
                  <a:cs typeface="Songti TC Light" charset="-120"/>
                </a:rPr>
                <a:t>甜蜜點烘焙</a:t>
              </a:r>
              <a:endParaRPr lang="en-US" sz="1000" dirty="0">
                <a:solidFill>
                  <a:schemeClr val="bg2">
                    <a:lumMod val="10000"/>
                  </a:schemeClr>
                </a:solidFill>
                <a:latin typeface="Songti TC Light" charset="-120"/>
                <a:ea typeface="Songti TC Light" charset="-120"/>
                <a:cs typeface="Songti TC Light" charset="-12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B946EF5D-F010-44E8-60AD-764A1509978C}"/>
                </a:ext>
              </a:extLst>
            </p:cNvPr>
            <p:cNvSpPr/>
            <p:nvPr/>
          </p:nvSpPr>
          <p:spPr>
            <a:xfrm>
              <a:off x="11306343" y="2855119"/>
              <a:ext cx="80962" cy="809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dobe Caslon Pro" panose="0205050205050A020403" pitchFamily="18" charset="0"/>
              </a:endParaRPr>
            </a:p>
          </p:txBody>
        </p:sp>
      </p:grpSp>
      <p:sp>
        <p:nvSpPr>
          <p:cNvPr id="36" name="TextBox 7">
            <a:extLst>
              <a:ext uri="{FF2B5EF4-FFF2-40B4-BE49-F238E27FC236}">
                <a16:creationId xmlns=""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670323" y="2466389"/>
            <a:ext cx="364465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一開始僅用筆電開發，未留意更大尺寸的排版。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RWD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需要更加熟悉。</a:t>
            </a:r>
            <a:endParaRPr lang="en-US" altLang="zh-TW" sz="2000" dirty="0" smtClean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未預先製作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CSS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樣式表。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94"/>
          <a:stretch/>
        </p:blipFill>
        <p:spPr>
          <a:xfrm>
            <a:off x="5739194" y="2006356"/>
            <a:ext cx="4400581" cy="2859058"/>
          </a:xfrm>
          <a:prstGeom prst="rect">
            <a:avLst/>
          </a:prstGeom>
        </p:spPr>
      </p:pic>
      <p:cxnSp>
        <p:nvCxnSpPr>
          <p:cNvPr id="44" name="Straight Connector 8">
            <a:extLst>
              <a:ext uri="{FF2B5EF4-FFF2-40B4-BE49-F238E27FC236}">
                <a16:creationId xmlns="" xmlns:a16="http://schemas.microsoft.com/office/drawing/2014/main" id="{C4AA3372-4412-65ED-0698-1DB629603BF8}"/>
              </a:ext>
            </a:extLst>
          </p:cNvPr>
          <p:cNvCxnSpPr>
            <a:cxnSpLocks/>
          </p:cNvCxnSpPr>
          <p:nvPr/>
        </p:nvCxnSpPr>
        <p:spPr>
          <a:xfrm>
            <a:off x="5727610" y="1615986"/>
            <a:ext cx="43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9">
            <a:extLst>
              <a:ext uri="{FF2B5EF4-FFF2-40B4-BE49-F238E27FC236}">
                <a16:creationId xmlns="" xmlns:a16="http://schemas.microsoft.com/office/drawing/2014/main" id="{FB16EA15-2184-C1C0-119C-057D57BF2AA0}"/>
              </a:ext>
            </a:extLst>
          </p:cNvPr>
          <p:cNvSpPr txBox="1"/>
          <p:nvPr/>
        </p:nvSpPr>
        <p:spPr>
          <a:xfrm>
            <a:off x="6590903" y="1191628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dobe Caslon Pro" panose="0205050205050A020403" pitchFamily="18" charset="0"/>
                <a:ea typeface="Roboto Bold" panose="02000000000000000000" pitchFamily="2" charset="0"/>
                <a:cs typeface="Poppins SemiBold" panose="00000700000000000000" pitchFamily="2" charset="0"/>
              </a:rPr>
              <a:t>1440</a:t>
            </a:r>
            <a:r>
              <a:rPr lang="en-US" altLang="zh-TW" sz="1400" dirty="0" smtClean="0">
                <a:solidFill>
                  <a:schemeClr val="bg2">
                    <a:lumMod val="10000"/>
                  </a:schemeClr>
                </a:solidFill>
                <a:latin typeface="Adobe Caslon Pro" panose="0205050205050A020403" pitchFamily="18" charset="0"/>
                <a:ea typeface="Roboto Bold" panose="02000000000000000000" pitchFamily="2" charset="0"/>
                <a:cs typeface="Poppins SemiBold" panose="00000700000000000000" pitchFamily="2" charset="0"/>
              </a:rPr>
              <a:t>px or 1920px ?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dobe Caslon Pro" panose="0205050205050A020403" pitchFamily="18" charset="0"/>
              <a:ea typeface="Roboto Bold" panose="020000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13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2B2061E-B216-582A-2227-AE1FF49AB5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646010D-0CAE-9C50-90B9-C4CC0D1C1EBC}"/>
              </a:ext>
            </a:extLst>
          </p:cNvPr>
          <p:cNvSpPr txBox="1"/>
          <p:nvPr/>
        </p:nvSpPr>
        <p:spPr>
          <a:xfrm>
            <a:off x="655043" y="1324608"/>
            <a:ext cx="5010945" cy="69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5400" b="1" dirty="0" smtClean="0">
                <a:solidFill>
                  <a:schemeClr val="accent4">
                    <a:lumMod val="50000"/>
                  </a:schemeClr>
                </a:solidFill>
                <a:latin typeface="Songti TC" charset="-120"/>
                <a:ea typeface="Songti TC" charset="-120"/>
                <a:cs typeface="Songti TC" charset="-120"/>
              </a:rPr>
              <a:t>後續優化方向</a:t>
            </a:r>
            <a:endParaRPr lang="en-US" sz="5400" b="1" dirty="0">
              <a:solidFill>
                <a:schemeClr val="accent4">
                  <a:lumMod val="50000"/>
                </a:schemeClr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F2CCCD6D-BDD7-4EF3-55B6-0E06430815A4}"/>
              </a:ext>
            </a:extLst>
          </p:cNvPr>
          <p:cNvGrpSpPr/>
          <p:nvPr/>
        </p:nvGrpSpPr>
        <p:grpSpPr>
          <a:xfrm>
            <a:off x="7471222" y="998867"/>
            <a:ext cx="3086100" cy="419100"/>
            <a:chOff x="894553" y="5833970"/>
            <a:chExt cx="3086100" cy="4191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E05EA171-0DFD-214F-B1B4-AD3384892873}"/>
                </a:ext>
              </a:extLst>
            </p:cNvPr>
            <p:cNvCxnSpPr>
              <a:cxnSpLocks/>
            </p:cNvCxnSpPr>
            <p:nvPr/>
          </p:nvCxnSpPr>
          <p:spPr>
            <a:xfrm>
              <a:off x="894553" y="6253070"/>
              <a:ext cx="308610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6DBE8E60-0E1E-D62D-A16E-B2B625A04C17}"/>
                </a:ext>
              </a:extLst>
            </p:cNvPr>
            <p:cNvCxnSpPr>
              <a:cxnSpLocks/>
            </p:cNvCxnSpPr>
            <p:nvPr/>
          </p:nvCxnSpPr>
          <p:spPr>
            <a:xfrm>
              <a:off x="894553" y="5833970"/>
              <a:ext cx="308610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A1DEA96C-7B44-4F37-6D39-DADA839D09F2}"/>
                </a:ext>
              </a:extLst>
            </p:cNvPr>
            <p:cNvSpPr txBox="1"/>
            <p:nvPr/>
          </p:nvSpPr>
          <p:spPr>
            <a:xfrm>
              <a:off x="907930" y="5903642"/>
              <a:ext cx="3059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rPr>
                <a:t>製作</a:t>
              </a:r>
              <a:r>
                <a:rPr lang="en-US" altLang="zh-TW" sz="1400" dirty="0" smtClean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rPr>
                <a:t>CSS</a:t>
              </a:r>
              <a:r>
                <a:rPr lang="zh-TW" altLang="en-US" sz="1400" dirty="0" smtClean="0">
                  <a:solidFill>
                    <a:schemeClr val="bg2">
                      <a:lumMod val="10000"/>
                    </a:schemeClr>
                  </a:solidFill>
                  <a:latin typeface="Songti TC" charset="-120"/>
                  <a:ea typeface="Songti TC" charset="-120"/>
                  <a:cs typeface="Songti TC" charset="-120"/>
                </a:rPr>
                <a:t>通用樣式表很重要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Songti TC" charset="-120"/>
                <a:ea typeface="Songti TC" charset="-120"/>
                <a:cs typeface="Songti TC" charset="-12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77A0596-AB83-2705-F8B6-E2321F220DA0}"/>
              </a:ext>
            </a:extLst>
          </p:cNvPr>
          <p:cNvSpPr txBox="1"/>
          <p:nvPr/>
        </p:nvSpPr>
        <p:spPr>
          <a:xfrm>
            <a:off x="8646503" y="6262844"/>
            <a:ext cx="1620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2">
                    <a:lumMod val="10000"/>
                  </a:schemeClr>
                </a:solidFill>
                <a:latin typeface="Songti TC Light" charset="-120"/>
                <a:ea typeface="Songti TC Light" charset="-120"/>
                <a:cs typeface="Songti TC Light" charset="-120"/>
              </a:rPr>
              <a:t>14</a:t>
            </a:r>
            <a:r>
              <a:rPr lang="zh-TW" altLang="en-US" sz="1000" dirty="0">
                <a:solidFill>
                  <a:schemeClr val="bg2">
                    <a:lumMod val="10000"/>
                  </a:schemeClr>
                </a:solidFill>
                <a:latin typeface="Songti TC Light" charset="-120"/>
                <a:ea typeface="Songti TC Light" charset="-120"/>
                <a:cs typeface="Songti TC Light" charset="-120"/>
              </a:rPr>
              <a:t>號</a:t>
            </a:r>
            <a:r>
              <a:rPr lang="en-US" altLang="zh-TW" sz="1000" dirty="0">
                <a:solidFill>
                  <a:schemeClr val="bg2">
                    <a:lumMod val="10000"/>
                  </a:schemeClr>
                </a:solidFill>
                <a:latin typeface="Songti TC Light" charset="-120"/>
                <a:ea typeface="Songti TC Light" charset="-120"/>
                <a:cs typeface="Songti TC Light" charset="-120"/>
              </a:rPr>
              <a:t>_</a:t>
            </a:r>
            <a:r>
              <a:rPr lang="zh-TW" altLang="en-US" sz="1000" dirty="0">
                <a:solidFill>
                  <a:schemeClr val="bg2">
                    <a:lumMod val="10000"/>
                  </a:schemeClr>
                </a:solidFill>
                <a:latin typeface="Songti TC Light" charset="-120"/>
                <a:ea typeface="Songti TC Light" charset="-120"/>
                <a:cs typeface="Songti TC Light" charset="-120"/>
              </a:rPr>
              <a:t>劉孟茹</a:t>
            </a:r>
            <a:r>
              <a:rPr lang="en-US" altLang="zh-TW" sz="1000" dirty="0">
                <a:solidFill>
                  <a:schemeClr val="bg2">
                    <a:lumMod val="10000"/>
                  </a:schemeClr>
                </a:solidFill>
                <a:latin typeface="Songti TC Light" charset="-120"/>
                <a:ea typeface="Songti TC Light" charset="-120"/>
                <a:cs typeface="Songti TC Light" charset="-120"/>
              </a:rPr>
              <a:t>_</a:t>
            </a:r>
            <a:r>
              <a:rPr lang="zh-TW" altLang="en-US" sz="1000" dirty="0">
                <a:solidFill>
                  <a:schemeClr val="bg2">
                    <a:lumMod val="10000"/>
                  </a:schemeClr>
                </a:solidFill>
                <a:latin typeface="Songti TC Light" charset="-120"/>
                <a:ea typeface="Songti TC Light" charset="-120"/>
                <a:cs typeface="Songti TC Light" charset="-120"/>
              </a:rPr>
              <a:t>甜蜜點烘焙</a:t>
            </a:r>
            <a:endParaRPr lang="en-US" altLang="zh-TW" sz="1000" dirty="0">
              <a:solidFill>
                <a:schemeClr val="bg2">
                  <a:lumMod val="10000"/>
                </a:schemeClr>
              </a:solidFill>
              <a:latin typeface="Songti TC Light" charset="-120"/>
              <a:ea typeface="Songti TC Light" charset="-120"/>
              <a:cs typeface="Songti TC Light" charset="-12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01DD9D10-E974-9ED6-00EC-3741D2B1BB0F}"/>
              </a:ext>
            </a:extLst>
          </p:cNvPr>
          <p:cNvGrpSpPr/>
          <p:nvPr/>
        </p:nvGrpSpPr>
        <p:grpSpPr>
          <a:xfrm>
            <a:off x="3386400" y="6345473"/>
            <a:ext cx="5036671" cy="80962"/>
            <a:chOff x="4105275" y="6345473"/>
            <a:chExt cx="5036671" cy="8096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9F0BDBA0-2C68-686D-C310-3B1BD31E8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5275" y="6385954"/>
              <a:ext cx="499619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1327705B-D61E-A1EA-0249-AD7D5AE1DFEC}"/>
                </a:ext>
              </a:extLst>
            </p:cNvPr>
            <p:cNvSpPr/>
            <p:nvPr/>
          </p:nvSpPr>
          <p:spPr>
            <a:xfrm rot="5400000">
              <a:off x="9060984" y="6345473"/>
              <a:ext cx="80962" cy="809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dobe Caslon Pro" panose="0205050205050A020403" pitchFamily="18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FC35E90-3EC6-E080-A174-1E8A57DDAAE5}"/>
              </a:ext>
            </a:extLst>
          </p:cNvPr>
          <p:cNvSpPr txBox="1"/>
          <p:nvPr/>
        </p:nvSpPr>
        <p:spPr>
          <a:xfrm>
            <a:off x="1480458" y="6262844"/>
            <a:ext cx="1742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2">
                    <a:lumMod val="10000"/>
                  </a:schemeClr>
                </a:solidFill>
                <a:latin typeface="Songti TC Light" charset="-120"/>
                <a:ea typeface="Songti TC Light" charset="-120"/>
                <a:cs typeface="Songti TC Light" charset="-120"/>
              </a:rPr>
              <a:t>甜蜜點烘焙 </a:t>
            </a:r>
            <a:r>
              <a:rPr lang="en-US" altLang="zh-TW" sz="1000" dirty="0" smtClean="0">
                <a:solidFill>
                  <a:schemeClr val="bg2">
                    <a:lumMod val="10000"/>
                  </a:schemeClr>
                </a:solidFill>
                <a:latin typeface="Songti TC Light" charset="-120"/>
                <a:ea typeface="Songti TC Light" charset="-120"/>
                <a:cs typeface="Songti TC Light" charset="-120"/>
              </a:rPr>
              <a:t>The Sweet Spot</a:t>
            </a:r>
            <a:endParaRPr lang="en-US" sz="1000" dirty="0">
              <a:solidFill>
                <a:schemeClr val="bg2">
                  <a:lumMod val="10000"/>
                </a:schemeClr>
              </a:solidFill>
              <a:latin typeface="Songti TC Light" charset="-120"/>
              <a:ea typeface="Songti TC Light" charset="-120"/>
              <a:cs typeface="Songti TC Light" charset="-120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=""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50224" y="2939424"/>
            <a:ext cx="3667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 smtClean="0">
                <a:solidFill>
                  <a:schemeClr val="bg2">
                    <a:lumMod val="1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加入購物車功能。</a:t>
            </a:r>
            <a:endParaRPr lang="en-US" dirty="0" smtClean="0">
              <a:solidFill>
                <a:schemeClr val="bg2">
                  <a:lumMod val="1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 smtClean="0">
                <a:solidFill>
                  <a:schemeClr val="bg2">
                    <a:lumMod val="1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改寫響應式設計。</a:t>
            </a:r>
            <a:endParaRPr lang="en-US" altLang="zh-TW" dirty="0" smtClean="0">
              <a:solidFill>
                <a:schemeClr val="bg2">
                  <a:lumMod val="1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 smtClean="0">
                <a:solidFill>
                  <a:schemeClr val="bg2">
                    <a:lumMod val="1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增加更多可互動細節。</a:t>
            </a:r>
            <a:endParaRPr lang="en-US" altLang="zh-TW" dirty="0" smtClean="0">
              <a:solidFill>
                <a:schemeClr val="bg2">
                  <a:lumMod val="1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 smtClean="0">
                <a:solidFill>
                  <a:schemeClr val="bg2">
                    <a:lumMod val="1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改寫</a:t>
            </a:r>
            <a:r>
              <a:rPr lang="en-US" altLang="zh-TW" dirty="0" smtClean="0">
                <a:solidFill>
                  <a:schemeClr val="bg2">
                    <a:lumMod val="1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CSS</a:t>
            </a:r>
            <a:r>
              <a:rPr lang="zh-TW" altLang="en-US" dirty="0" smtClean="0">
                <a:solidFill>
                  <a:schemeClr val="bg2">
                    <a:lumMod val="1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並製作網站樣式表。</a:t>
            </a:r>
            <a:endParaRPr lang="en-US" dirty="0" smtClean="0">
              <a:solidFill>
                <a:schemeClr val="bg2">
                  <a:lumMod val="1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6887199" y="2271171"/>
            <a:ext cx="4407583" cy="3572573"/>
            <a:chOff x="6517087" y="1877465"/>
            <a:chExt cx="4407583" cy="3572573"/>
          </a:xfrm>
        </p:grpSpPr>
        <p:sp>
          <p:nvSpPr>
            <p:cNvPr id="33" name="Rectangle 5">
              <a:extLst>
                <a:ext uri="{FF2B5EF4-FFF2-40B4-BE49-F238E27FC236}">
                  <a16:creationId xmlns="" xmlns:a16="http://schemas.microsoft.com/office/drawing/2014/main" id="{EAC7B885-0CEB-5931-2E73-E6A8ED12C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5037" y="4516377"/>
              <a:ext cx="1391683" cy="85438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E372B6B3-F4DF-7079-954C-5105CA188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7087" y="1877465"/>
              <a:ext cx="4407583" cy="3049371"/>
            </a:xfrm>
            <a:custGeom>
              <a:avLst/>
              <a:gdLst>
                <a:gd name="T0" fmla="*/ 789 w 836"/>
                <a:gd name="T1" fmla="*/ 578 h 578"/>
                <a:gd name="T2" fmla="*/ 47 w 836"/>
                <a:gd name="T3" fmla="*/ 578 h 578"/>
                <a:gd name="T4" fmla="*/ 0 w 836"/>
                <a:gd name="T5" fmla="*/ 531 h 578"/>
                <a:gd name="T6" fmla="*/ 0 w 836"/>
                <a:gd name="T7" fmla="*/ 47 h 578"/>
                <a:gd name="T8" fmla="*/ 47 w 836"/>
                <a:gd name="T9" fmla="*/ 0 h 578"/>
                <a:gd name="T10" fmla="*/ 789 w 836"/>
                <a:gd name="T11" fmla="*/ 0 h 578"/>
                <a:gd name="T12" fmla="*/ 836 w 836"/>
                <a:gd name="T13" fmla="*/ 47 h 578"/>
                <a:gd name="T14" fmla="*/ 836 w 836"/>
                <a:gd name="T15" fmla="*/ 531 h 578"/>
                <a:gd name="T16" fmla="*/ 789 w 836"/>
                <a:gd name="T17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6" h="578">
                  <a:moveTo>
                    <a:pt x="789" y="578"/>
                  </a:moveTo>
                  <a:cubicBezTo>
                    <a:pt x="47" y="578"/>
                    <a:pt x="47" y="578"/>
                    <a:pt x="47" y="578"/>
                  </a:cubicBezTo>
                  <a:cubicBezTo>
                    <a:pt x="21" y="578"/>
                    <a:pt x="0" y="557"/>
                    <a:pt x="0" y="53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89" y="0"/>
                    <a:pt x="789" y="0"/>
                    <a:pt x="789" y="0"/>
                  </a:cubicBezTo>
                  <a:cubicBezTo>
                    <a:pt x="815" y="0"/>
                    <a:pt x="836" y="21"/>
                    <a:pt x="836" y="47"/>
                  </a:cubicBezTo>
                  <a:cubicBezTo>
                    <a:pt x="836" y="531"/>
                    <a:pt x="836" y="531"/>
                    <a:pt x="836" y="531"/>
                  </a:cubicBezTo>
                  <a:cubicBezTo>
                    <a:pt x="836" y="557"/>
                    <a:pt x="815" y="578"/>
                    <a:pt x="789" y="578"/>
                  </a:cubicBezTo>
                  <a:close/>
                </a:path>
              </a:pathLst>
            </a:custGeom>
            <a:solidFill>
              <a:srgbClr val="464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="" xmlns:a16="http://schemas.microsoft.com/office/drawing/2014/main" id="{24151CC8-ED7A-66B0-DAFD-E0045A8D0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7087" y="4558656"/>
              <a:ext cx="4407583" cy="368180"/>
            </a:xfrm>
            <a:custGeom>
              <a:avLst/>
              <a:gdLst>
                <a:gd name="T0" fmla="*/ 0 w 836"/>
                <a:gd name="T1" fmla="*/ 0 h 70"/>
                <a:gd name="T2" fmla="*/ 0 w 836"/>
                <a:gd name="T3" fmla="*/ 23 h 70"/>
                <a:gd name="T4" fmla="*/ 47 w 836"/>
                <a:gd name="T5" fmla="*/ 70 h 70"/>
                <a:gd name="T6" fmla="*/ 789 w 836"/>
                <a:gd name="T7" fmla="*/ 70 h 70"/>
                <a:gd name="T8" fmla="*/ 836 w 836"/>
                <a:gd name="T9" fmla="*/ 23 h 70"/>
                <a:gd name="T10" fmla="*/ 836 w 836"/>
                <a:gd name="T11" fmla="*/ 0 h 70"/>
                <a:gd name="T12" fmla="*/ 0 w 836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6" h="70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49"/>
                    <a:pt x="21" y="70"/>
                    <a:pt x="47" y="70"/>
                  </a:cubicBezTo>
                  <a:cubicBezTo>
                    <a:pt x="789" y="70"/>
                    <a:pt x="789" y="70"/>
                    <a:pt x="789" y="70"/>
                  </a:cubicBezTo>
                  <a:cubicBezTo>
                    <a:pt x="815" y="70"/>
                    <a:pt x="836" y="49"/>
                    <a:pt x="836" y="23"/>
                  </a:cubicBezTo>
                  <a:cubicBezTo>
                    <a:pt x="836" y="0"/>
                    <a:pt x="836" y="0"/>
                    <a:pt x="8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9">
              <a:extLst>
                <a:ext uri="{FF2B5EF4-FFF2-40B4-BE49-F238E27FC236}">
                  <a16:creationId xmlns="" xmlns:a16="http://schemas.microsoft.com/office/drawing/2014/main" id="{C9FBE9C4-305E-A0CC-F70C-8CC4AD095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479" y="5317916"/>
              <a:ext cx="1560799" cy="132122"/>
            </a:xfrm>
            <a:prstGeom prst="rect">
              <a:avLst/>
            </a:prstGeom>
            <a:solidFill>
              <a:srgbClr val="464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" b="30558"/>
          <a:stretch/>
        </p:blipFill>
        <p:spPr>
          <a:xfrm>
            <a:off x="7029851" y="2414744"/>
            <a:ext cx="4122831" cy="238282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6"/>
          <a:stretch/>
        </p:blipFill>
        <p:spPr>
          <a:xfrm>
            <a:off x="5323878" y="2680812"/>
            <a:ext cx="1121232" cy="2271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028" y="2525927"/>
            <a:ext cx="1584933" cy="278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9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BFB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5C1E29D-FF52-4F9B-5C23-3C039E0262E3}"/>
              </a:ext>
            </a:extLst>
          </p:cNvPr>
          <p:cNvSpPr/>
          <p:nvPr/>
        </p:nvSpPr>
        <p:spPr>
          <a:xfrm>
            <a:off x="587022" y="596900"/>
            <a:ext cx="11017956" cy="5664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群組 1"/>
          <p:cNvGrpSpPr/>
          <p:nvPr/>
        </p:nvGrpSpPr>
        <p:grpSpPr>
          <a:xfrm>
            <a:off x="1484445" y="4256964"/>
            <a:ext cx="9221612" cy="524656"/>
            <a:chOff x="1391895" y="4161369"/>
            <a:chExt cx="9221612" cy="524656"/>
          </a:xfrm>
        </p:grpSpPr>
        <p:sp>
          <p:nvSpPr>
            <p:cNvPr id="18" name="Rectangle 4">
              <a:extLst>
                <a:ext uri="{FF2B5EF4-FFF2-40B4-BE49-F238E27FC236}">
                  <a16:creationId xmlns="" xmlns:a16="http://schemas.microsoft.com/office/drawing/2014/main" id="{65C1E29D-FF52-4F9B-5C23-3C039E0262E3}"/>
                </a:ext>
              </a:extLst>
            </p:cNvPr>
            <p:cNvSpPr/>
            <p:nvPr/>
          </p:nvSpPr>
          <p:spPr>
            <a:xfrm>
              <a:off x="1674011" y="4161369"/>
              <a:ext cx="8657381" cy="5246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AD8722E-9A87-72BF-11B1-A6CB5953EB77}"/>
                </a:ext>
              </a:extLst>
            </p:cNvPr>
            <p:cNvSpPr txBox="1"/>
            <p:nvPr/>
          </p:nvSpPr>
          <p:spPr>
            <a:xfrm>
              <a:off x="1391895" y="4274113"/>
              <a:ext cx="9221612" cy="34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TW" sz="2000" b="1" dirty="0" smtClean="0">
                  <a:solidFill>
                    <a:schemeClr val="bg1"/>
                  </a:solidFill>
                  <a:latin typeface="Songti TC" charset="-120"/>
                  <a:ea typeface="Songti TC" charset="-120"/>
                  <a:cs typeface="Songti TC" charset="-120"/>
                </a:rPr>
                <a:t>https</a:t>
              </a:r>
              <a:r>
                <a:rPr lang="en-US" altLang="zh-TW" sz="2000" b="1" dirty="0">
                  <a:solidFill>
                    <a:schemeClr val="bg1"/>
                  </a:solidFill>
                  <a:latin typeface="Songti TC" charset="-120"/>
                  <a:ea typeface="Songti TC" charset="-120"/>
                  <a:cs typeface="Songti TC" charset="-120"/>
                </a:rPr>
                <a:t>://</a:t>
              </a:r>
              <a:r>
                <a:rPr lang="en-US" altLang="zh-TW" sz="2000" b="1" dirty="0" err="1">
                  <a:solidFill>
                    <a:schemeClr val="bg1"/>
                  </a:solidFill>
                  <a:latin typeface="Songti TC" charset="-120"/>
                  <a:ea typeface="Songti TC" charset="-120"/>
                  <a:cs typeface="Songti TC" charset="-120"/>
                </a:rPr>
                <a:t>www.thesweetspot.com.tw</a:t>
              </a:r>
              <a:r>
                <a:rPr lang="en-US" altLang="zh-TW" sz="2000" b="1" dirty="0">
                  <a:solidFill>
                    <a:schemeClr val="bg1"/>
                  </a:solidFill>
                  <a:latin typeface="Songti TC" charset="-120"/>
                  <a:ea typeface="Songti TC" charset="-120"/>
                  <a:cs typeface="Songti TC" charset="-120"/>
                </a:rPr>
                <a:t>/Q%E8%83%96%E8%B2%9D%E6%9E%9C</a:t>
              </a:r>
              <a:endParaRPr lang="en-US" altLang="zh-TW" sz="2000" b="1" dirty="0" smtClean="0">
                <a:solidFill>
                  <a:schemeClr val="bg1"/>
                </a:solidFill>
                <a:latin typeface="Songti TC" charset="-120"/>
                <a:ea typeface="Songti TC" charset="-120"/>
                <a:cs typeface="Songti TC" charset="-120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02" y="2270036"/>
            <a:ext cx="966698" cy="15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626</Words>
  <Application>Microsoft Macintosh PowerPoint</Application>
  <PresentationFormat>寬螢幕</PresentationFormat>
  <Paragraphs>83</Paragraphs>
  <Slides>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21" baseType="lpstr">
      <vt:lpstr>Adobe Caslon Pro</vt:lpstr>
      <vt:lpstr>Calibri</vt:lpstr>
      <vt:lpstr>HanziPen TC</vt:lpstr>
      <vt:lpstr>Heiti TC Light</vt:lpstr>
      <vt:lpstr>Heiti TC Medium</vt:lpstr>
      <vt:lpstr>LingWai TC Medium</vt:lpstr>
      <vt:lpstr>Poppins SemiBold</vt:lpstr>
      <vt:lpstr>Roboto Bold</vt:lpstr>
      <vt:lpstr>Songti TC</vt:lpstr>
      <vt:lpstr>Songti TC Light</vt:lpstr>
      <vt:lpstr>新細明體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Meng Ju Liu</cp:lastModifiedBy>
  <cp:revision>125</cp:revision>
  <cp:lastPrinted>2022-09-19T03:47:45Z</cp:lastPrinted>
  <dcterms:created xsi:type="dcterms:W3CDTF">2022-07-23T09:51:35Z</dcterms:created>
  <dcterms:modified xsi:type="dcterms:W3CDTF">2022-09-19T03:48:40Z</dcterms:modified>
</cp:coreProperties>
</file>